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handoutMasterIdLst>
    <p:handoutMasterId r:id="rId12"/>
  </p:handoutMasterIdLst>
  <p:sldIdLst>
    <p:sldId id="256" r:id="rId2"/>
    <p:sldId id="258" r:id="rId3"/>
    <p:sldId id="266" r:id="rId4"/>
    <p:sldId id="267" r:id="rId5"/>
    <p:sldId id="265" r:id="rId6"/>
    <p:sldId id="264" r:id="rId7"/>
    <p:sldId id="262" r:id="rId8"/>
    <p:sldId id="261" r:id="rId9"/>
    <p:sldId id="260" r:id="rId1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wa" initials="lwa" lastIdx="2" clrIdx="0">
    <p:extLst>
      <p:ext uri="{19B8F6BF-5375-455C-9EA6-DF929625EA0E}">
        <p15:presenceInfo xmlns:p15="http://schemas.microsoft.com/office/powerpoint/2012/main" userId="lw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AEA"/>
    <a:srgbClr val="666699"/>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58953" autoAdjust="0"/>
  </p:normalViewPr>
  <p:slideViewPr>
    <p:cSldViewPr snapToGrid="0">
      <p:cViewPr varScale="1">
        <p:scale>
          <a:sx n="67" d="100"/>
          <a:sy n="67" d="100"/>
        </p:scale>
        <p:origin x="90" y="19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howGuides="1">
      <p:cViewPr>
        <p:scale>
          <a:sx n="140" d="100"/>
          <a:sy n="140" d="100"/>
        </p:scale>
        <p:origin x="2694" y="-134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E73CC514-5BDA-463F-8EF7-E2391181B17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B2F4B6DB-C902-4CAF-9BDE-74F4949D30D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2AF0732-BA91-4D0A-8D70-B456B1776B68}" type="datetimeFigureOut">
              <a:rPr lang="fr-FR" smtClean="0"/>
              <a:t>01/06/2018</a:t>
            </a:fld>
            <a:endParaRPr lang="fr-FR"/>
          </a:p>
        </p:txBody>
      </p:sp>
      <p:sp>
        <p:nvSpPr>
          <p:cNvPr id="4" name="Espace réservé du pied de page 3">
            <a:extLst>
              <a:ext uri="{FF2B5EF4-FFF2-40B4-BE49-F238E27FC236}">
                <a16:creationId xmlns:a16="http://schemas.microsoft.com/office/drawing/2014/main" id="{97302139-167C-448F-9A6F-B87B381FC1A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1C0AA38F-ECE3-4233-97AE-18CD082ABE3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1962552-7FCF-42A0-835A-72C2C8FF5486}" type="slidenum">
              <a:rPr lang="fr-FR" smtClean="0"/>
              <a:t>‹N°›</a:t>
            </a:fld>
            <a:endParaRPr lang="fr-FR"/>
          </a:p>
        </p:txBody>
      </p:sp>
    </p:spTree>
    <p:extLst>
      <p:ext uri="{BB962C8B-B14F-4D97-AF65-F5344CB8AC3E}">
        <p14:creationId xmlns:p14="http://schemas.microsoft.com/office/powerpoint/2010/main" val="32034763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AE906D-F0A5-430C-84CA-97565F99DF5D}" type="datetimeFigureOut">
              <a:rPr lang="fr-FR" smtClean="0"/>
              <a:t>01/06/2018</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2D09E9-03EF-4DAC-88B1-1E2B17D8CA81}" type="slidenum">
              <a:rPr lang="fr-FR" smtClean="0"/>
              <a:t>‹N°›</a:t>
            </a:fld>
            <a:endParaRPr lang="fr-FR"/>
          </a:p>
        </p:txBody>
      </p:sp>
    </p:spTree>
    <p:extLst>
      <p:ext uri="{BB962C8B-B14F-4D97-AF65-F5344CB8AC3E}">
        <p14:creationId xmlns:p14="http://schemas.microsoft.com/office/powerpoint/2010/main" val="4022443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dirty="0"/>
          </a:p>
        </p:txBody>
      </p:sp>
      <p:sp>
        <p:nvSpPr>
          <p:cNvPr id="4" name="Slide Number Placeholder 3"/>
          <p:cNvSpPr>
            <a:spLocks noGrp="1"/>
          </p:cNvSpPr>
          <p:nvPr>
            <p:ph type="sldNum" sz="quarter" idx="10"/>
          </p:nvPr>
        </p:nvSpPr>
        <p:spPr/>
        <p:txBody>
          <a:bodyPr/>
          <a:lstStyle/>
          <a:p>
            <a:fld id="{832D09E9-03EF-4DAC-88B1-1E2B17D8CA81}" type="slidenum">
              <a:rPr lang="fr-FR" smtClean="0"/>
              <a:t>1</a:t>
            </a:fld>
            <a:endParaRPr lang="fr-FR"/>
          </a:p>
        </p:txBody>
      </p:sp>
    </p:spTree>
    <p:extLst>
      <p:ext uri="{BB962C8B-B14F-4D97-AF65-F5344CB8AC3E}">
        <p14:creationId xmlns:p14="http://schemas.microsoft.com/office/powerpoint/2010/main" val="23369205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dirty="0"/>
          </a:p>
        </p:txBody>
      </p:sp>
      <p:sp>
        <p:nvSpPr>
          <p:cNvPr id="4" name="Slide Number Placeholder 3"/>
          <p:cNvSpPr>
            <a:spLocks noGrp="1"/>
          </p:cNvSpPr>
          <p:nvPr>
            <p:ph type="sldNum" sz="quarter" idx="10"/>
          </p:nvPr>
        </p:nvSpPr>
        <p:spPr/>
        <p:txBody>
          <a:bodyPr/>
          <a:lstStyle/>
          <a:p>
            <a:fld id="{832D09E9-03EF-4DAC-88B1-1E2B17D8CA81}" type="slidenum">
              <a:rPr lang="fr-FR" smtClean="0"/>
              <a:t>2</a:t>
            </a:fld>
            <a:endParaRPr lang="fr-FR"/>
          </a:p>
        </p:txBody>
      </p:sp>
    </p:spTree>
    <p:extLst>
      <p:ext uri="{BB962C8B-B14F-4D97-AF65-F5344CB8AC3E}">
        <p14:creationId xmlns:p14="http://schemas.microsoft.com/office/powerpoint/2010/main" val="28955345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a:p>
        </p:txBody>
      </p:sp>
      <p:sp>
        <p:nvSpPr>
          <p:cNvPr id="4" name="Slide Number Placeholder 3"/>
          <p:cNvSpPr>
            <a:spLocks noGrp="1"/>
          </p:cNvSpPr>
          <p:nvPr>
            <p:ph type="sldNum" sz="quarter" idx="10"/>
          </p:nvPr>
        </p:nvSpPr>
        <p:spPr/>
        <p:txBody>
          <a:bodyPr/>
          <a:lstStyle/>
          <a:p>
            <a:fld id="{832D09E9-03EF-4DAC-88B1-1E2B17D8CA81}" type="slidenum">
              <a:rPr lang="fr-FR" smtClean="0"/>
              <a:t>3</a:t>
            </a:fld>
            <a:endParaRPr lang="fr-FR"/>
          </a:p>
        </p:txBody>
      </p:sp>
    </p:spTree>
    <p:extLst>
      <p:ext uri="{BB962C8B-B14F-4D97-AF65-F5344CB8AC3E}">
        <p14:creationId xmlns:p14="http://schemas.microsoft.com/office/powerpoint/2010/main" val="10147406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a:p>
        </p:txBody>
      </p:sp>
      <p:sp>
        <p:nvSpPr>
          <p:cNvPr id="4" name="Slide Number Placeholder 3"/>
          <p:cNvSpPr>
            <a:spLocks noGrp="1"/>
          </p:cNvSpPr>
          <p:nvPr>
            <p:ph type="sldNum" sz="quarter" idx="10"/>
          </p:nvPr>
        </p:nvSpPr>
        <p:spPr/>
        <p:txBody>
          <a:bodyPr/>
          <a:lstStyle/>
          <a:p>
            <a:fld id="{832D09E9-03EF-4DAC-88B1-1E2B17D8CA81}" type="slidenum">
              <a:rPr lang="fr-FR" smtClean="0"/>
              <a:t>4</a:t>
            </a:fld>
            <a:endParaRPr lang="fr-FR"/>
          </a:p>
        </p:txBody>
      </p:sp>
    </p:spTree>
    <p:extLst>
      <p:ext uri="{BB962C8B-B14F-4D97-AF65-F5344CB8AC3E}">
        <p14:creationId xmlns:p14="http://schemas.microsoft.com/office/powerpoint/2010/main" val="36449720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00100" y="1227138"/>
            <a:ext cx="5486400" cy="3086100"/>
          </a:xfrm>
        </p:spPr>
      </p:sp>
      <p:sp>
        <p:nvSpPr>
          <p:cNvPr id="3" name="Notes Placeholder 2"/>
          <p:cNvSpPr>
            <a:spLocks noGrp="1"/>
          </p:cNvSpPr>
          <p:nvPr>
            <p:ph type="body" idx="1"/>
          </p:nvPr>
        </p:nvSpPr>
        <p:spPr>
          <a:xfrm>
            <a:off x="685800" y="4400550"/>
            <a:ext cx="5486400" cy="3600450"/>
          </a:xfrm>
        </p:spPr>
        <p:txBody>
          <a:bodyPr/>
          <a:lstStyle/>
          <a:p>
            <a:endParaRPr/>
          </a:p>
        </p:txBody>
      </p:sp>
      <p:sp>
        <p:nvSpPr>
          <p:cNvPr id="4" name="Slide Number Placeholder 3"/>
          <p:cNvSpPr>
            <a:spLocks noGrp="1"/>
          </p:cNvSpPr>
          <p:nvPr>
            <p:ph type="sldNum" sz="quarter" idx="10"/>
          </p:nvPr>
        </p:nvSpPr>
        <p:spPr/>
        <p:txBody>
          <a:bodyPr/>
          <a:lstStyle/>
          <a:p>
            <a:fld id="{832D09E9-03EF-4DAC-88B1-1E2B17D8CA81}" type="slidenum">
              <a:rPr lang="fr-FR" smtClean="0"/>
              <a:t>5</a:t>
            </a:fld>
            <a:endParaRPr lang="fr-FR" dirty="0"/>
          </a:p>
        </p:txBody>
      </p:sp>
    </p:spTree>
    <p:extLst>
      <p:ext uri="{BB962C8B-B14F-4D97-AF65-F5344CB8AC3E}">
        <p14:creationId xmlns:p14="http://schemas.microsoft.com/office/powerpoint/2010/main" val="19186038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a:p>
        </p:txBody>
      </p:sp>
      <p:sp>
        <p:nvSpPr>
          <p:cNvPr id="4" name="Slide Number Placeholder 3"/>
          <p:cNvSpPr>
            <a:spLocks noGrp="1"/>
          </p:cNvSpPr>
          <p:nvPr>
            <p:ph type="sldNum" sz="quarter" idx="10"/>
          </p:nvPr>
        </p:nvSpPr>
        <p:spPr/>
        <p:txBody>
          <a:bodyPr/>
          <a:lstStyle/>
          <a:p>
            <a:fld id="{832D09E9-03EF-4DAC-88B1-1E2B17D8CA81}" type="slidenum">
              <a:rPr lang="fr-FR" smtClean="0"/>
              <a:t>6</a:t>
            </a:fld>
            <a:endParaRPr lang="fr-FR"/>
          </a:p>
        </p:txBody>
      </p:sp>
    </p:spTree>
    <p:extLst>
      <p:ext uri="{BB962C8B-B14F-4D97-AF65-F5344CB8AC3E}">
        <p14:creationId xmlns:p14="http://schemas.microsoft.com/office/powerpoint/2010/main" val="11732484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a:p>
        </p:txBody>
      </p:sp>
      <p:sp>
        <p:nvSpPr>
          <p:cNvPr id="4" name="Slide Number Placeholder 3"/>
          <p:cNvSpPr>
            <a:spLocks noGrp="1"/>
          </p:cNvSpPr>
          <p:nvPr>
            <p:ph type="sldNum" sz="quarter" idx="10"/>
          </p:nvPr>
        </p:nvSpPr>
        <p:spPr/>
        <p:txBody>
          <a:bodyPr/>
          <a:lstStyle/>
          <a:p>
            <a:fld id="{832D09E9-03EF-4DAC-88B1-1E2B17D8CA81}" type="slidenum">
              <a:rPr lang="fr-FR" smtClean="0"/>
              <a:t>7</a:t>
            </a:fld>
            <a:endParaRPr lang="fr-FR"/>
          </a:p>
        </p:txBody>
      </p:sp>
    </p:spTree>
    <p:extLst>
      <p:ext uri="{BB962C8B-B14F-4D97-AF65-F5344CB8AC3E}">
        <p14:creationId xmlns:p14="http://schemas.microsoft.com/office/powerpoint/2010/main" val="34798220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a:p>
        </p:txBody>
      </p:sp>
      <p:sp>
        <p:nvSpPr>
          <p:cNvPr id="4" name="Slide Number Placeholder 3"/>
          <p:cNvSpPr>
            <a:spLocks noGrp="1"/>
          </p:cNvSpPr>
          <p:nvPr>
            <p:ph type="sldNum" sz="quarter" idx="10"/>
          </p:nvPr>
        </p:nvSpPr>
        <p:spPr/>
        <p:txBody>
          <a:bodyPr/>
          <a:lstStyle/>
          <a:p>
            <a:fld id="{832D09E9-03EF-4DAC-88B1-1E2B17D8CA81}" type="slidenum">
              <a:rPr lang="fr-FR" smtClean="0"/>
              <a:t>8</a:t>
            </a:fld>
            <a:endParaRPr lang="fr-FR"/>
          </a:p>
        </p:txBody>
      </p:sp>
    </p:spTree>
    <p:extLst>
      <p:ext uri="{BB962C8B-B14F-4D97-AF65-F5344CB8AC3E}">
        <p14:creationId xmlns:p14="http://schemas.microsoft.com/office/powerpoint/2010/main" val="9738783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a:p>
        </p:txBody>
      </p:sp>
      <p:sp>
        <p:nvSpPr>
          <p:cNvPr id="4" name="Slide Number Placeholder 3"/>
          <p:cNvSpPr>
            <a:spLocks noGrp="1"/>
          </p:cNvSpPr>
          <p:nvPr>
            <p:ph type="sldNum" sz="quarter" idx="10"/>
          </p:nvPr>
        </p:nvSpPr>
        <p:spPr/>
        <p:txBody>
          <a:bodyPr/>
          <a:lstStyle/>
          <a:p>
            <a:fld id="{832D09E9-03EF-4DAC-88B1-1E2B17D8CA81}" type="slidenum">
              <a:rPr lang="fr-FR" smtClean="0"/>
              <a:t>9</a:t>
            </a:fld>
            <a:endParaRPr lang="fr-FR"/>
          </a:p>
        </p:txBody>
      </p:sp>
    </p:spTree>
    <p:extLst>
      <p:ext uri="{BB962C8B-B14F-4D97-AF65-F5344CB8AC3E}">
        <p14:creationId xmlns:p14="http://schemas.microsoft.com/office/powerpoint/2010/main" val="239246617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8B8C2461-9590-4C8B-8456-E95C0A979C3B}"/>
              </a:ext>
            </a:extLst>
          </p:cNvPr>
          <p:cNvSpPr/>
          <p:nvPr userDrawn="1"/>
        </p:nvSpPr>
        <p:spPr>
          <a:xfrm>
            <a:off x="8381393" y="0"/>
            <a:ext cx="3810607" cy="6858000"/>
          </a:xfrm>
          <a:prstGeom prst="rect">
            <a:avLst/>
          </a:prstGeom>
          <a:solidFill>
            <a:srgbClr val="6666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atin typeface="Gulim" panose="020B0600000101010101" pitchFamily="34" charset="-127"/>
              <a:ea typeface="Gulim" panose="020B0600000101010101" pitchFamily="34" charset="-127"/>
            </a:endParaRPr>
          </a:p>
          <a:p>
            <a:pPr algn="ctr"/>
            <a:r>
              <a:rPr lang="fr-FR" dirty="0">
                <a:latin typeface="Gulim" panose="020B0600000101010101" pitchFamily="34" charset="-127"/>
                <a:ea typeface="Gulim" panose="020B0600000101010101" pitchFamily="34" charset="-127"/>
              </a:rPr>
              <a:t>PARIS June7-8, 2018</a:t>
            </a:r>
          </a:p>
          <a:p>
            <a:pPr marL="0" marR="0" lvl="0" indent="0" algn="ctr" defTabSz="914400" rtl="0" eaLnBrk="1" fontAlgn="auto" latinLnBrk="0" hangingPunct="1">
              <a:lnSpc>
                <a:spcPct val="100000"/>
              </a:lnSpc>
              <a:spcBef>
                <a:spcPts val="0"/>
              </a:spcBef>
              <a:spcAft>
                <a:spcPts val="0"/>
              </a:spcAft>
              <a:buClrTx/>
              <a:buSzTx/>
              <a:buFontTx/>
              <a:buNone/>
              <a:tabLst/>
              <a:defRPr/>
            </a:pPr>
            <a:r>
              <a:rPr lang="fr-FR" sz="2400" b="1" dirty="0">
                <a:latin typeface="Gulim" panose="020B0600000101010101" pitchFamily="34" charset="-127"/>
                <a:ea typeface="Gulim" panose="020B0600000101010101" pitchFamily="34" charset="-127"/>
              </a:rPr>
              <a:t>The Next Tech Law Revolution</a:t>
            </a:r>
          </a:p>
          <a:p>
            <a:pPr algn="ctr"/>
            <a:endParaRPr lang="fr-FR" dirty="0"/>
          </a:p>
          <a:p>
            <a:pPr algn="ctr"/>
            <a:endParaRPr lang="fr-FR" dirty="0"/>
          </a:p>
          <a:p>
            <a:pPr algn="ctr"/>
            <a:endParaRPr lang="fr-FR" dirty="0"/>
          </a:p>
          <a:p>
            <a:pPr algn="ctr"/>
            <a:endParaRPr lang="fr-FR" dirty="0"/>
          </a:p>
          <a:p>
            <a:pPr algn="ctr"/>
            <a:endParaRPr lang="fr-FR" dirty="0"/>
          </a:p>
          <a:p>
            <a:pPr algn="ctr"/>
            <a:endParaRPr lang="fr-FR" dirty="0"/>
          </a:p>
        </p:txBody>
      </p:sp>
      <p:pic>
        <p:nvPicPr>
          <p:cNvPr id="12" name="Image 11">
            <a:extLst>
              <a:ext uri="{FF2B5EF4-FFF2-40B4-BE49-F238E27FC236}">
                <a16:creationId xmlns:a16="http://schemas.microsoft.com/office/drawing/2014/main" id="{98E6F725-DDD1-416C-8D65-F1889D859CA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8381393" cy="6858000"/>
          </a:xfrm>
          <a:prstGeom prst="rect">
            <a:avLst/>
          </a:prstGeom>
        </p:spPr>
      </p:pic>
      <p:pic>
        <p:nvPicPr>
          <p:cNvPr id="10" name="Image 9">
            <a:extLst>
              <a:ext uri="{FF2B5EF4-FFF2-40B4-BE49-F238E27FC236}">
                <a16:creationId xmlns:a16="http://schemas.microsoft.com/office/drawing/2014/main" id="{DB39F2CB-ECB6-4AF9-B688-1DFA89A55F7E}"/>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14082" t="15658" r="14809" b="15597"/>
          <a:stretch/>
        </p:blipFill>
        <p:spPr>
          <a:xfrm>
            <a:off x="9337041" y="496957"/>
            <a:ext cx="1767840" cy="1717923"/>
          </a:xfrm>
          <a:prstGeom prst="rect">
            <a:avLst/>
          </a:prstGeom>
        </p:spPr>
      </p:pic>
    </p:spTree>
    <p:extLst>
      <p:ext uri="{BB962C8B-B14F-4D97-AF65-F5344CB8AC3E}">
        <p14:creationId xmlns:p14="http://schemas.microsoft.com/office/powerpoint/2010/main" val="3637371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3DD767C-32B7-4D47-A118-C9A787058A15}"/>
              </a:ext>
            </a:extLst>
          </p:cNvPr>
          <p:cNvSpPr>
            <a:spLocks noGrp="1"/>
          </p:cNvSpPr>
          <p:nvPr>
            <p:ph type="title"/>
          </p:nvPr>
        </p:nvSpPr>
        <p:spPr>
          <a:xfrm>
            <a:off x="838200" y="424656"/>
            <a:ext cx="10515600" cy="803275"/>
          </a:xfrm>
          <a:prstGeom prst="rect">
            <a:avLst/>
          </a:prstGeom>
        </p:spPr>
        <p:txBody>
          <a:bodyPr>
            <a:normAutofit/>
          </a:bodyPr>
          <a:lstStyle>
            <a:lvl1pPr>
              <a:defRPr sz="3000" b="1">
                <a:solidFill>
                  <a:srgbClr val="666699"/>
                </a:solidFill>
                <a:latin typeface="Gulim" panose="020B0600000101010101" pitchFamily="34" charset="-127"/>
                <a:ea typeface="Gulim" panose="020B0600000101010101" pitchFamily="34" charset="-127"/>
              </a:defRPr>
            </a:lvl1pPr>
          </a:lstStyle>
          <a:p>
            <a:endParaRPr lang="fr-FR" dirty="0"/>
          </a:p>
        </p:txBody>
      </p:sp>
      <p:sp>
        <p:nvSpPr>
          <p:cNvPr id="4" name="Espace réservé de la date 3">
            <a:extLst>
              <a:ext uri="{FF2B5EF4-FFF2-40B4-BE49-F238E27FC236}">
                <a16:creationId xmlns:a16="http://schemas.microsoft.com/office/drawing/2014/main" id="{86B7A821-7624-4968-A5C4-3F51914C5128}"/>
              </a:ext>
            </a:extLst>
          </p:cNvPr>
          <p:cNvSpPr>
            <a:spLocks noGrp="1"/>
          </p:cNvSpPr>
          <p:nvPr>
            <p:ph type="dt" sz="half" idx="10"/>
          </p:nvPr>
        </p:nvSpPr>
        <p:spPr>
          <a:xfrm>
            <a:off x="1200734" y="6356350"/>
            <a:ext cx="2380665" cy="365125"/>
          </a:xfrm>
          <a:prstGeom prst="rect">
            <a:avLst/>
          </a:prstGeom>
        </p:spPr>
        <p:txBody>
          <a:bodyPr/>
          <a:lstStyle>
            <a:lvl1pPr>
              <a:defRPr sz="1050">
                <a:solidFill>
                  <a:srgbClr val="666699"/>
                </a:solidFill>
              </a:defRPr>
            </a:lvl1pPr>
          </a:lstStyle>
          <a:p>
            <a:r>
              <a:rPr lang="fr-FR"/>
              <a:t>Paris 2018</a:t>
            </a:r>
            <a:endParaRPr lang="fr-FR" dirty="0"/>
          </a:p>
        </p:txBody>
      </p:sp>
      <p:sp>
        <p:nvSpPr>
          <p:cNvPr id="5" name="Espace réservé du pied de page 4">
            <a:extLst>
              <a:ext uri="{FF2B5EF4-FFF2-40B4-BE49-F238E27FC236}">
                <a16:creationId xmlns:a16="http://schemas.microsoft.com/office/drawing/2014/main" id="{64C76224-EBCD-43F7-8602-C1069E32FB06}"/>
              </a:ext>
            </a:extLst>
          </p:cNvPr>
          <p:cNvSpPr>
            <a:spLocks noGrp="1"/>
          </p:cNvSpPr>
          <p:nvPr>
            <p:ph type="ftr" sz="quarter" idx="11"/>
          </p:nvPr>
        </p:nvSpPr>
        <p:spPr>
          <a:xfrm>
            <a:off x="4038600" y="6356350"/>
            <a:ext cx="4114800" cy="365125"/>
          </a:xfrm>
          <a:prstGeom prst="rect">
            <a:avLst/>
          </a:prstGeom>
        </p:spPr>
        <p:txBody>
          <a:bodyPr/>
          <a:lstStyle>
            <a:lvl1pPr algn="ctr">
              <a:defRPr sz="1050">
                <a:solidFill>
                  <a:srgbClr val="666699"/>
                </a:solidFill>
              </a:defRPr>
            </a:lvl1pPr>
          </a:lstStyle>
          <a:p>
            <a:r>
              <a:rPr lang="fr-FR"/>
              <a:t>I The Next Tech Law Revolution I</a:t>
            </a:r>
            <a:endParaRPr lang="fr-FR" dirty="0"/>
          </a:p>
        </p:txBody>
      </p:sp>
      <p:sp>
        <p:nvSpPr>
          <p:cNvPr id="6" name="Espace réservé du numéro de diapositive 5">
            <a:extLst>
              <a:ext uri="{FF2B5EF4-FFF2-40B4-BE49-F238E27FC236}">
                <a16:creationId xmlns:a16="http://schemas.microsoft.com/office/drawing/2014/main" id="{F14D880E-5426-45B1-8058-ACAAC187E9A0}"/>
              </a:ext>
            </a:extLst>
          </p:cNvPr>
          <p:cNvSpPr>
            <a:spLocks noGrp="1"/>
          </p:cNvSpPr>
          <p:nvPr>
            <p:ph type="sldNum" sz="quarter" idx="12"/>
          </p:nvPr>
        </p:nvSpPr>
        <p:spPr>
          <a:xfrm>
            <a:off x="8610600" y="6356350"/>
            <a:ext cx="2743200" cy="365125"/>
          </a:xfrm>
          <a:prstGeom prst="rect">
            <a:avLst/>
          </a:prstGeom>
        </p:spPr>
        <p:txBody>
          <a:bodyPr/>
          <a:lstStyle>
            <a:lvl1pPr algn="r">
              <a:defRPr sz="1050">
                <a:solidFill>
                  <a:srgbClr val="666699"/>
                </a:solidFill>
              </a:defRPr>
            </a:lvl1pPr>
          </a:lstStyle>
          <a:p>
            <a:fld id="{DE8468DB-4243-4B31-BCEA-CCDEAA782BAE}" type="slidenum">
              <a:rPr lang="fr-FR" smtClean="0"/>
              <a:pPr/>
              <a:t>‹N°›</a:t>
            </a:fld>
            <a:endParaRPr lang="fr-FR"/>
          </a:p>
        </p:txBody>
      </p:sp>
      <p:pic>
        <p:nvPicPr>
          <p:cNvPr id="8" name="Image 7">
            <a:extLst>
              <a:ext uri="{FF2B5EF4-FFF2-40B4-BE49-F238E27FC236}">
                <a16:creationId xmlns:a16="http://schemas.microsoft.com/office/drawing/2014/main" id="{D4F80D84-9EF7-4C85-B5D7-835A50BAABD3}"/>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4226" t="14635" r="13608" b="13057"/>
          <a:stretch/>
        </p:blipFill>
        <p:spPr>
          <a:xfrm>
            <a:off x="838200" y="6356350"/>
            <a:ext cx="362535" cy="365125"/>
          </a:xfrm>
          <a:prstGeom prst="rect">
            <a:avLst/>
          </a:prstGeom>
        </p:spPr>
      </p:pic>
      <p:cxnSp>
        <p:nvCxnSpPr>
          <p:cNvPr id="10" name="Connecteur droit 9">
            <a:extLst>
              <a:ext uri="{FF2B5EF4-FFF2-40B4-BE49-F238E27FC236}">
                <a16:creationId xmlns:a16="http://schemas.microsoft.com/office/drawing/2014/main" id="{A703916A-F768-4D28-91A8-F0135E5EDD5B}"/>
              </a:ext>
            </a:extLst>
          </p:cNvPr>
          <p:cNvCxnSpPr/>
          <p:nvPr userDrawn="1"/>
        </p:nvCxnSpPr>
        <p:spPr>
          <a:xfrm>
            <a:off x="838200" y="1209040"/>
            <a:ext cx="10515600" cy="0"/>
          </a:xfrm>
          <a:prstGeom prst="line">
            <a:avLst/>
          </a:prstGeom>
          <a:ln w="76200">
            <a:solidFill>
              <a:srgbClr val="00B0F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714476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Espace réservé de la date 3">
            <a:extLst>
              <a:ext uri="{FF2B5EF4-FFF2-40B4-BE49-F238E27FC236}">
                <a16:creationId xmlns:a16="http://schemas.microsoft.com/office/drawing/2014/main" id="{EDF0EDDA-9F4A-4589-B45A-AE0B3BC4AE1E}"/>
              </a:ext>
            </a:extLst>
          </p:cNvPr>
          <p:cNvSpPr>
            <a:spLocks noGrp="1"/>
          </p:cNvSpPr>
          <p:nvPr>
            <p:ph type="dt" sz="half" idx="2"/>
          </p:nvPr>
        </p:nvSpPr>
        <p:spPr>
          <a:xfrm>
            <a:off x="1200734" y="6356350"/>
            <a:ext cx="2380665" cy="365125"/>
          </a:xfrm>
          <a:prstGeom prst="rect">
            <a:avLst/>
          </a:prstGeom>
        </p:spPr>
        <p:txBody>
          <a:bodyPr/>
          <a:lstStyle>
            <a:lvl1pPr>
              <a:defRPr>
                <a:solidFill>
                  <a:srgbClr val="666699"/>
                </a:solidFill>
              </a:defRPr>
            </a:lvl1pPr>
          </a:lstStyle>
          <a:p>
            <a:r>
              <a:rPr lang="fr-FR"/>
              <a:t>Paris 2018</a:t>
            </a:r>
            <a:endParaRPr lang="fr-FR" dirty="0"/>
          </a:p>
        </p:txBody>
      </p:sp>
      <p:sp>
        <p:nvSpPr>
          <p:cNvPr id="8" name="Espace réservé du pied de page 4">
            <a:extLst>
              <a:ext uri="{FF2B5EF4-FFF2-40B4-BE49-F238E27FC236}">
                <a16:creationId xmlns:a16="http://schemas.microsoft.com/office/drawing/2014/main" id="{0E5E989F-C848-4F0D-963E-CE702323A47D}"/>
              </a:ext>
            </a:extLst>
          </p:cNvPr>
          <p:cNvSpPr>
            <a:spLocks noGrp="1"/>
          </p:cNvSpPr>
          <p:nvPr>
            <p:ph type="ftr" sz="quarter" idx="3"/>
          </p:nvPr>
        </p:nvSpPr>
        <p:spPr>
          <a:xfrm>
            <a:off x="4038600" y="6356350"/>
            <a:ext cx="4114800" cy="365125"/>
          </a:xfrm>
          <a:prstGeom prst="rect">
            <a:avLst/>
          </a:prstGeom>
        </p:spPr>
        <p:txBody>
          <a:bodyPr/>
          <a:lstStyle>
            <a:lvl1pPr>
              <a:defRPr>
                <a:solidFill>
                  <a:srgbClr val="666699"/>
                </a:solidFill>
              </a:defRPr>
            </a:lvl1pPr>
          </a:lstStyle>
          <a:p>
            <a:r>
              <a:rPr lang="fr-FR" dirty="0"/>
              <a:t>I The Next Tech Law Revolution I</a:t>
            </a:r>
          </a:p>
        </p:txBody>
      </p:sp>
      <p:sp>
        <p:nvSpPr>
          <p:cNvPr id="9" name="Espace réservé du numéro de diapositive 5">
            <a:extLst>
              <a:ext uri="{FF2B5EF4-FFF2-40B4-BE49-F238E27FC236}">
                <a16:creationId xmlns:a16="http://schemas.microsoft.com/office/drawing/2014/main" id="{33EF2618-E41B-41BA-900F-FD34C9917871}"/>
              </a:ext>
            </a:extLst>
          </p:cNvPr>
          <p:cNvSpPr>
            <a:spLocks noGrp="1"/>
          </p:cNvSpPr>
          <p:nvPr>
            <p:ph type="sldNum" sz="quarter" idx="4"/>
          </p:nvPr>
        </p:nvSpPr>
        <p:spPr>
          <a:xfrm>
            <a:off x="8610600" y="6356350"/>
            <a:ext cx="2743200" cy="365125"/>
          </a:xfrm>
          <a:prstGeom prst="rect">
            <a:avLst/>
          </a:prstGeom>
        </p:spPr>
        <p:txBody>
          <a:bodyPr/>
          <a:lstStyle>
            <a:lvl1pPr>
              <a:defRPr>
                <a:solidFill>
                  <a:srgbClr val="666699"/>
                </a:solidFill>
              </a:defRPr>
            </a:lvl1pPr>
          </a:lstStyle>
          <a:p>
            <a:fld id="{DE8468DB-4243-4B31-BCEA-CCDEAA782BAE}" type="slidenum">
              <a:rPr lang="fr-FR" smtClean="0"/>
              <a:pPr/>
              <a:t>‹N°›</a:t>
            </a:fld>
            <a:endParaRPr lang="fr-FR"/>
          </a:p>
        </p:txBody>
      </p:sp>
      <p:pic>
        <p:nvPicPr>
          <p:cNvPr id="10" name="Image 9">
            <a:extLst>
              <a:ext uri="{FF2B5EF4-FFF2-40B4-BE49-F238E27FC236}">
                <a16:creationId xmlns:a16="http://schemas.microsoft.com/office/drawing/2014/main" id="{6D6ECAED-E3E7-482E-ACFD-C7B6303F21CB}"/>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l="14226" t="14635" r="13608" b="13057"/>
          <a:stretch/>
        </p:blipFill>
        <p:spPr>
          <a:xfrm>
            <a:off x="838200" y="6356350"/>
            <a:ext cx="362535" cy="365125"/>
          </a:xfrm>
          <a:prstGeom prst="rect">
            <a:avLst/>
          </a:prstGeom>
        </p:spPr>
      </p:pic>
    </p:spTree>
    <p:extLst>
      <p:ext uri="{BB962C8B-B14F-4D97-AF65-F5344CB8AC3E}">
        <p14:creationId xmlns:p14="http://schemas.microsoft.com/office/powerpoint/2010/main" val="3372480332"/>
      </p:ext>
    </p:extLst>
  </p:cSld>
  <p:clrMap bg1="lt1" tx1="dk1" bg2="lt2" tx2="dk2" accent1="accent1" accent2="accent2" accent3="accent3" accent4="accent4" accent5="accent5" accent6="accent6" hlink="hlink" folHlink="folHlink"/>
  <p:sldLayoutIdLst>
    <p:sldLayoutId id="2147483661" r:id="rId1"/>
    <p:sldLayoutId id="2147483662" r:id="rId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9C2025A9-8786-4E7A-8BB9-4C64F53DBEA8}"/>
              </a:ext>
            </a:extLst>
          </p:cNvPr>
          <p:cNvSpPr>
            <a:spLocks noGrp="1"/>
          </p:cNvSpPr>
          <p:nvPr>
            <p:ph type="subTitle" idx="4294967295"/>
          </p:nvPr>
        </p:nvSpPr>
        <p:spPr>
          <a:xfrm>
            <a:off x="8392160" y="4368799"/>
            <a:ext cx="3799840" cy="1442916"/>
          </a:xfrm>
          <a:prstGeom prst="rect">
            <a:avLst/>
          </a:prstGeom>
          <a:solidFill>
            <a:schemeClr val="bg1"/>
          </a:solidFill>
        </p:spPr>
        <p:txBody>
          <a:bodyPr/>
          <a:lstStyle/>
          <a:p>
            <a:pPr marL="0" indent="0" algn="ctr">
              <a:buNone/>
            </a:pPr>
            <a:r>
              <a:rPr lang="fr-FR" sz="2000" b="1" dirty="0">
                <a:solidFill>
                  <a:srgbClr val="00B0F0"/>
                </a:solidFill>
                <a:latin typeface="Gulim" panose="020B0600000101010101" pitchFamily="34" charset="-127"/>
                <a:ea typeface="Gulim" panose="020B0600000101010101" pitchFamily="34" charset="-127"/>
                <a:cs typeface="Arial" panose="020B0604020202020204" pitchFamily="34" charset="0"/>
              </a:rPr>
              <a:t>Adrian Sim</a:t>
            </a:r>
          </a:p>
          <a:p>
            <a:pPr marL="0" indent="0" algn="ctr">
              <a:buNone/>
            </a:pPr>
            <a:r>
              <a:rPr lang="en-US" sz="1600" dirty="0" err="1">
                <a:solidFill>
                  <a:srgbClr val="00B0F0"/>
                </a:solidFill>
              </a:rPr>
              <a:t>Associé</a:t>
            </a:r>
            <a:r>
              <a:rPr lang="en-US" sz="1600" dirty="0">
                <a:solidFill>
                  <a:srgbClr val="00B0F0"/>
                </a:solidFill>
              </a:rPr>
              <a:t>, </a:t>
            </a:r>
            <a:r>
              <a:rPr lang="en-US" sz="1600" dirty="0" err="1">
                <a:solidFill>
                  <a:srgbClr val="00B0F0"/>
                </a:solidFill>
              </a:rPr>
              <a:t>Technologie</a:t>
            </a:r>
            <a:r>
              <a:rPr lang="en-US" sz="1600" dirty="0">
                <a:solidFill>
                  <a:srgbClr val="00B0F0"/>
                </a:solidFill>
              </a:rPr>
              <a:t> </a:t>
            </a:r>
            <a:r>
              <a:rPr lang="en-US" sz="1600" dirty="0" err="1">
                <a:solidFill>
                  <a:srgbClr val="00B0F0"/>
                </a:solidFill>
              </a:rPr>
              <a:t>commerciale</a:t>
            </a:r>
            <a:endParaRPr lang="en-US" sz="1600" dirty="0">
              <a:solidFill>
                <a:srgbClr val="00B0F0"/>
              </a:solidFill>
            </a:endParaRPr>
          </a:p>
          <a:p>
            <a:pPr marL="0" indent="0" algn="ctr">
              <a:buNone/>
            </a:pPr>
            <a:r>
              <a:rPr lang="en-US" sz="1600" dirty="0">
                <a:solidFill>
                  <a:srgbClr val="00B0F0"/>
                </a:solidFill>
              </a:rPr>
              <a:t>Bristows LLP</a:t>
            </a:r>
            <a:endParaRPr lang="fr-FR" sz="2000" b="1" dirty="0">
              <a:solidFill>
                <a:srgbClr val="00B0F0"/>
              </a:solidFill>
              <a:latin typeface="Gulim" panose="020B0600000101010101" pitchFamily="34" charset="-127"/>
              <a:ea typeface="Gulim" panose="020B0600000101010101" pitchFamily="34" charset="-127"/>
              <a:cs typeface="Arial" panose="020B0604020202020204" pitchFamily="34"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02343" y="6101862"/>
            <a:ext cx="2529975" cy="337449"/>
          </a:xfrm>
          <a:prstGeom prst="rect">
            <a:avLst/>
          </a:prstGeom>
        </p:spPr>
      </p:pic>
    </p:spTree>
    <p:extLst>
      <p:ext uri="{BB962C8B-B14F-4D97-AF65-F5344CB8AC3E}">
        <p14:creationId xmlns:p14="http://schemas.microsoft.com/office/powerpoint/2010/main" val="2023542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36B1D48-3B31-4246-98E3-AEB95AFBB922}"/>
              </a:ext>
            </a:extLst>
          </p:cNvPr>
          <p:cNvSpPr>
            <a:spLocks noGrp="1"/>
          </p:cNvSpPr>
          <p:nvPr>
            <p:ph idx="4294967295"/>
          </p:nvPr>
        </p:nvSpPr>
        <p:spPr>
          <a:xfrm>
            <a:off x="838201" y="1825625"/>
            <a:ext cx="4648200" cy="4351338"/>
          </a:xfrm>
          <a:prstGeom prst="rect">
            <a:avLst/>
          </a:prstGeom>
        </p:spPr>
        <p:txBody>
          <a:bodyPr/>
          <a:lstStyle/>
          <a:p>
            <a:pPr marL="0" indent="0">
              <a:buNone/>
            </a:pPr>
            <a:r>
              <a:rPr lang="fr-FR" sz="2000" b="1" u="sng" dirty="0">
                <a:latin typeface="Gulim" panose="020B0600000101010101" pitchFamily="34" charset="-127"/>
                <a:ea typeface="Gulim" panose="020B0600000101010101" pitchFamily="34" charset="-127"/>
              </a:rPr>
              <a:t>AGENDA</a:t>
            </a:r>
          </a:p>
          <a:p>
            <a:pPr marL="457200" indent="-457200">
              <a:buAutoNum type="arabicPeriod"/>
            </a:pPr>
            <a:r>
              <a:rPr lang="fr-FR" sz="2000" dirty="0">
                <a:latin typeface="Gulim" panose="020B0600000101010101" pitchFamily="34" charset="-127"/>
                <a:ea typeface="Gulim" panose="020B0600000101010101" pitchFamily="34" charset="-127"/>
              </a:rPr>
              <a:t>Les modifications règlementaires – le commerce électronique dans le MUN (marché numérique unique)</a:t>
            </a:r>
          </a:p>
          <a:p>
            <a:pPr marL="457200" indent="-457200">
              <a:buAutoNum type="arabicPeriod"/>
            </a:pPr>
            <a:endParaRPr lang="fr-FR" sz="2000" dirty="0">
              <a:latin typeface="Gulim" panose="020B0600000101010101" pitchFamily="34" charset="-127"/>
              <a:ea typeface="Gulim" panose="020B0600000101010101" pitchFamily="34" charset="-127"/>
            </a:endParaRPr>
          </a:p>
          <a:p>
            <a:pPr marL="457200" indent="-457200">
              <a:buAutoNum type="arabicPeriod"/>
            </a:pPr>
            <a:r>
              <a:rPr lang="fr-FR" sz="2000" dirty="0">
                <a:latin typeface="Gulim" panose="020B0600000101010101" pitchFamily="34" charset="-127"/>
                <a:ea typeface="Gulim" panose="020B0600000101010101" pitchFamily="34" charset="-127"/>
              </a:rPr>
              <a:t>La transformation numérique</a:t>
            </a:r>
          </a:p>
          <a:p>
            <a:pPr marL="457200" indent="-457200">
              <a:buAutoNum type="arabicPeriod"/>
            </a:pPr>
            <a:endParaRPr lang="fr-FR" sz="2000" dirty="0">
              <a:latin typeface="Gulim" panose="020B0600000101010101" pitchFamily="34" charset="-127"/>
              <a:ea typeface="Gulim" panose="020B0600000101010101" pitchFamily="34" charset="-127"/>
            </a:endParaRPr>
          </a:p>
          <a:p>
            <a:pPr marL="457200" indent="-457200">
              <a:buAutoNum type="arabicPeriod"/>
            </a:pPr>
            <a:r>
              <a:rPr lang="fr-FR" sz="2000" dirty="0">
                <a:latin typeface="Gulim" panose="020B0600000101010101" pitchFamily="34" charset="-127"/>
                <a:ea typeface="Gulim" panose="020B0600000101010101" pitchFamily="34" charset="-127"/>
              </a:rPr>
              <a:t>Les principales questions commerciales et juridiques dans les contrats de transformation numérique</a:t>
            </a:r>
          </a:p>
        </p:txBody>
      </p:sp>
      <p:sp>
        <p:nvSpPr>
          <p:cNvPr id="4" name="Espace réservé de la date 3">
            <a:extLst>
              <a:ext uri="{FF2B5EF4-FFF2-40B4-BE49-F238E27FC236}">
                <a16:creationId xmlns:a16="http://schemas.microsoft.com/office/drawing/2014/main" id="{04205861-FA81-4E5D-9101-3ED3328E8469}"/>
              </a:ext>
            </a:extLst>
          </p:cNvPr>
          <p:cNvSpPr>
            <a:spLocks noGrp="1"/>
          </p:cNvSpPr>
          <p:nvPr>
            <p:ph type="dt" sz="half" idx="10"/>
          </p:nvPr>
        </p:nvSpPr>
        <p:spPr/>
        <p:txBody>
          <a:bodyPr/>
          <a:lstStyle/>
          <a:p>
            <a:r>
              <a:rPr lang="fr-FR"/>
              <a:t>Paris 2018</a:t>
            </a:r>
            <a:endParaRPr lang="fr-FR" dirty="0"/>
          </a:p>
        </p:txBody>
      </p:sp>
      <p:sp>
        <p:nvSpPr>
          <p:cNvPr id="5" name="Espace réservé du pied de page 4">
            <a:extLst>
              <a:ext uri="{FF2B5EF4-FFF2-40B4-BE49-F238E27FC236}">
                <a16:creationId xmlns:a16="http://schemas.microsoft.com/office/drawing/2014/main" id="{9F0F0FF4-F08B-4162-9F70-FB5DB2A672B7}"/>
              </a:ext>
            </a:extLst>
          </p:cNvPr>
          <p:cNvSpPr>
            <a:spLocks noGrp="1"/>
          </p:cNvSpPr>
          <p:nvPr>
            <p:ph type="ftr" sz="quarter" idx="11"/>
          </p:nvPr>
        </p:nvSpPr>
        <p:spPr/>
        <p:txBody>
          <a:bodyPr/>
          <a:lstStyle/>
          <a:p>
            <a:r>
              <a:rPr lang="fr-FR"/>
              <a:t>I The Next Tech Law Revolution I</a:t>
            </a:r>
            <a:endParaRPr lang="fr-FR" dirty="0"/>
          </a:p>
        </p:txBody>
      </p:sp>
      <p:sp>
        <p:nvSpPr>
          <p:cNvPr id="6" name="Espace réservé du numéro de diapositive 5">
            <a:extLst>
              <a:ext uri="{FF2B5EF4-FFF2-40B4-BE49-F238E27FC236}">
                <a16:creationId xmlns:a16="http://schemas.microsoft.com/office/drawing/2014/main" id="{74CDF495-2F3E-4767-B6B9-0C96EB1E75DD}"/>
              </a:ext>
            </a:extLst>
          </p:cNvPr>
          <p:cNvSpPr>
            <a:spLocks noGrp="1"/>
          </p:cNvSpPr>
          <p:nvPr>
            <p:ph type="sldNum" sz="quarter" idx="12"/>
          </p:nvPr>
        </p:nvSpPr>
        <p:spPr/>
        <p:txBody>
          <a:bodyPr/>
          <a:lstStyle/>
          <a:p>
            <a:fld id="{DE8468DB-4243-4B31-BCEA-CCDEAA782BAE}" type="slidenum">
              <a:rPr lang="fr-FR" smtClean="0"/>
              <a:pPr/>
              <a:t>2</a:t>
            </a:fld>
            <a:endParaRPr lang="fr-FR" dirty="0"/>
          </a:p>
        </p:txBody>
      </p:sp>
      <p:sp>
        <p:nvSpPr>
          <p:cNvPr id="8" name="Titre 7">
            <a:extLst>
              <a:ext uri="{FF2B5EF4-FFF2-40B4-BE49-F238E27FC236}">
                <a16:creationId xmlns:a16="http://schemas.microsoft.com/office/drawing/2014/main" id="{1599F9A1-B5E4-4203-9043-B395AA1804E8}"/>
              </a:ext>
            </a:extLst>
          </p:cNvPr>
          <p:cNvSpPr>
            <a:spLocks noGrp="1"/>
          </p:cNvSpPr>
          <p:nvPr>
            <p:ph type="title"/>
          </p:nvPr>
        </p:nvSpPr>
        <p:spPr/>
        <p:txBody>
          <a:bodyPr/>
          <a:lstStyle/>
          <a:p>
            <a:r>
              <a:rPr lang="fr-FR" dirty="0"/>
              <a:t>Commerce électronique et transformation numérique</a:t>
            </a: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86401" y="1416945"/>
            <a:ext cx="5867398" cy="4359477"/>
          </a:xfrm>
          <a:prstGeom prst="rect">
            <a:avLst/>
          </a:prstGeom>
        </p:spPr>
      </p:pic>
    </p:spTree>
    <p:extLst>
      <p:ext uri="{BB962C8B-B14F-4D97-AF65-F5344CB8AC3E}">
        <p14:creationId xmlns:p14="http://schemas.microsoft.com/office/powerpoint/2010/main" val="34481969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Le e-commerce </a:t>
            </a:r>
            <a:r>
              <a:rPr lang="en-GB" dirty="0" err="1"/>
              <a:t>dans</a:t>
            </a:r>
            <a:r>
              <a:rPr lang="en-GB" dirty="0"/>
              <a:t> le MUN – Les </a:t>
            </a:r>
            <a:r>
              <a:rPr lang="en-GB" dirty="0" err="1"/>
              <a:t>évolutions</a:t>
            </a:r>
            <a:r>
              <a:rPr lang="en-GB" dirty="0"/>
              <a:t> </a:t>
            </a:r>
            <a:r>
              <a:rPr lang="en-GB" dirty="0" err="1"/>
              <a:t>récentes</a:t>
            </a:r>
            <a:r>
              <a:rPr lang="en-GB" dirty="0"/>
              <a:t> de la </a:t>
            </a:r>
            <a:r>
              <a:rPr lang="en-GB" dirty="0" err="1"/>
              <a:t>règlementation</a:t>
            </a:r>
            <a:endParaRPr lang="en-GB" dirty="0"/>
          </a:p>
        </p:txBody>
      </p:sp>
      <p:sp>
        <p:nvSpPr>
          <p:cNvPr id="3" name="Date Placeholder 2"/>
          <p:cNvSpPr>
            <a:spLocks noGrp="1"/>
          </p:cNvSpPr>
          <p:nvPr>
            <p:ph type="dt" sz="half" idx="10"/>
          </p:nvPr>
        </p:nvSpPr>
        <p:spPr/>
        <p:txBody>
          <a:bodyPr/>
          <a:lstStyle/>
          <a:p>
            <a:r>
              <a:rPr lang="fr-FR"/>
              <a:t>Paris 2018</a:t>
            </a:r>
            <a:endParaRPr lang="fr-FR" dirty="0"/>
          </a:p>
        </p:txBody>
      </p:sp>
      <p:sp>
        <p:nvSpPr>
          <p:cNvPr id="4" name="Footer Placeholder 3"/>
          <p:cNvSpPr>
            <a:spLocks noGrp="1"/>
          </p:cNvSpPr>
          <p:nvPr>
            <p:ph type="ftr" sz="quarter" idx="11"/>
          </p:nvPr>
        </p:nvSpPr>
        <p:spPr/>
        <p:txBody>
          <a:bodyPr/>
          <a:lstStyle/>
          <a:p>
            <a:r>
              <a:rPr lang="fr-FR"/>
              <a:t>I The Next Tech Law Revolution I</a:t>
            </a:r>
            <a:endParaRPr lang="fr-FR" dirty="0"/>
          </a:p>
        </p:txBody>
      </p:sp>
      <p:sp>
        <p:nvSpPr>
          <p:cNvPr id="5" name="Slide Number Placeholder 4"/>
          <p:cNvSpPr>
            <a:spLocks noGrp="1"/>
          </p:cNvSpPr>
          <p:nvPr>
            <p:ph type="sldNum" sz="quarter" idx="12"/>
          </p:nvPr>
        </p:nvSpPr>
        <p:spPr/>
        <p:txBody>
          <a:bodyPr/>
          <a:lstStyle/>
          <a:p>
            <a:fld id="{DE8468DB-4243-4B31-BCEA-CCDEAA782BAE}" type="slidenum">
              <a:rPr lang="fr-FR" smtClean="0"/>
              <a:pPr/>
              <a:t>3</a:t>
            </a:fld>
            <a:endParaRPr lang="fr-FR"/>
          </a:p>
        </p:txBody>
      </p:sp>
      <p:sp>
        <p:nvSpPr>
          <p:cNvPr id="6" name="TextBox 5"/>
          <p:cNvSpPr txBox="1"/>
          <p:nvPr/>
        </p:nvSpPr>
        <p:spPr>
          <a:xfrm>
            <a:off x="838200" y="1288473"/>
            <a:ext cx="10515600" cy="3693319"/>
          </a:xfrm>
          <a:prstGeom prst="rect">
            <a:avLst/>
          </a:prstGeom>
          <a:noFill/>
        </p:spPr>
        <p:txBody>
          <a:bodyPr wrap="square" rtlCol="0">
            <a:spAutoFit/>
          </a:bodyPr>
          <a:lstStyle/>
          <a:p>
            <a:pPr marL="342900" indent="-342900">
              <a:buAutoNum type="arabicPeriod"/>
            </a:pPr>
            <a:endParaRPr lang="en-GB" dirty="0"/>
          </a:p>
          <a:p>
            <a:pPr marL="342900" indent="-342900">
              <a:buAutoNum type="arabicPeriod"/>
            </a:pPr>
            <a:r>
              <a:rPr lang="en-GB" dirty="0"/>
              <a:t>Le </a:t>
            </a:r>
            <a:r>
              <a:rPr lang="en-GB" dirty="0" err="1"/>
              <a:t>règlement</a:t>
            </a:r>
            <a:r>
              <a:rPr lang="en-GB" dirty="0"/>
              <a:t> (UE) 2018/302 sur le </a:t>
            </a:r>
            <a:r>
              <a:rPr lang="en-GB" dirty="0" err="1"/>
              <a:t>geoblocking</a:t>
            </a:r>
            <a:r>
              <a:rPr lang="en-GB" dirty="0"/>
              <a:t> </a:t>
            </a:r>
            <a:r>
              <a:rPr lang="en-GB" dirty="0" err="1"/>
              <a:t>injustifié</a:t>
            </a:r>
            <a:r>
              <a:rPr lang="en-GB" dirty="0"/>
              <a:t> </a:t>
            </a:r>
          </a:p>
          <a:p>
            <a:pPr marL="800100" lvl="1" indent="-342900">
              <a:buFont typeface="Wingdings" panose="05000000000000000000" pitchFamily="2" charset="2"/>
              <a:buChar char="Ø"/>
            </a:pPr>
            <a:r>
              <a:rPr lang="en-GB" dirty="0"/>
              <a:t>Le concept d’ “</a:t>
            </a:r>
            <a:r>
              <a:rPr lang="en-GB" dirty="0" err="1"/>
              <a:t>acheter</a:t>
            </a:r>
            <a:r>
              <a:rPr lang="en-GB" dirty="0"/>
              <a:t> </a:t>
            </a:r>
            <a:r>
              <a:rPr lang="en-GB" dirty="0" err="1"/>
              <a:t>comme</a:t>
            </a:r>
            <a:r>
              <a:rPr lang="en-GB" dirty="0"/>
              <a:t> un local”</a:t>
            </a:r>
          </a:p>
          <a:p>
            <a:pPr marL="800100" lvl="1" indent="-342900">
              <a:buFont typeface="Wingdings" panose="05000000000000000000" pitchFamily="2" charset="2"/>
              <a:buChar char="Ø"/>
            </a:pPr>
            <a:r>
              <a:rPr lang="en-GB" dirty="0" err="1"/>
              <a:t>Geoblocking</a:t>
            </a:r>
            <a:r>
              <a:rPr lang="en-GB" dirty="0"/>
              <a:t> vs. geo-discrimination</a:t>
            </a:r>
          </a:p>
          <a:p>
            <a:pPr marL="800100" lvl="1" indent="-342900">
              <a:buFont typeface="Wingdings" panose="05000000000000000000" pitchFamily="2" charset="2"/>
              <a:buChar char="Ø"/>
            </a:pPr>
            <a:r>
              <a:rPr lang="fr-FR" dirty="0"/>
              <a:t>Les principales exclusions : les services comportant des œuvres protégées par le droit d'auteur (par exemple, musique en </a:t>
            </a:r>
            <a:r>
              <a:rPr lang="fr-FR" i="1" dirty="0"/>
              <a:t>streaming</a:t>
            </a:r>
            <a:r>
              <a:rPr lang="fr-FR" dirty="0"/>
              <a:t>, </a:t>
            </a:r>
            <a:r>
              <a:rPr lang="fr-FR" dirty="0" err="1"/>
              <a:t>ebooks</a:t>
            </a:r>
            <a:r>
              <a:rPr lang="fr-FR" dirty="0"/>
              <a:t>, logiciels), services financiers, audiovisuel, transport, soins médicaux.</a:t>
            </a:r>
          </a:p>
          <a:p>
            <a:pPr marL="800100" lvl="1" indent="-342900">
              <a:buFont typeface="Wingdings" panose="05000000000000000000" pitchFamily="2" charset="2"/>
              <a:buChar char="Ø"/>
            </a:pPr>
            <a:r>
              <a:rPr lang="fr-FR" dirty="0"/>
              <a:t>Impact pratique et nouveaux modèles économiques ?</a:t>
            </a:r>
          </a:p>
          <a:p>
            <a:pPr marL="800100" lvl="1" indent="-342900">
              <a:buFont typeface="Wingdings" panose="05000000000000000000" pitchFamily="2" charset="2"/>
              <a:buChar char="Ø"/>
            </a:pPr>
            <a:r>
              <a:rPr lang="fr-FR" dirty="0"/>
              <a:t>Scénario post-</a:t>
            </a:r>
            <a:r>
              <a:rPr lang="fr-FR" dirty="0" err="1"/>
              <a:t>Brexit</a:t>
            </a:r>
            <a:endParaRPr lang="fr-FR" dirty="0"/>
          </a:p>
          <a:p>
            <a:pPr lvl="1"/>
            <a:endParaRPr lang="en-GB" dirty="0"/>
          </a:p>
          <a:p>
            <a:pPr marL="342900" indent="-342900">
              <a:buAutoNum type="arabicPeriod"/>
            </a:pPr>
            <a:r>
              <a:rPr lang="en-GB" dirty="0"/>
              <a:t>Le </a:t>
            </a:r>
            <a:r>
              <a:rPr lang="en-GB" dirty="0" err="1"/>
              <a:t>règlement</a:t>
            </a:r>
            <a:r>
              <a:rPr lang="en-GB" dirty="0"/>
              <a:t> 2017/1128 </a:t>
            </a:r>
            <a:r>
              <a:rPr lang="fr-FR" dirty="0"/>
              <a:t>sur la portabilité en ligne</a:t>
            </a:r>
            <a:endParaRPr lang="en-GB" dirty="0"/>
          </a:p>
          <a:p>
            <a:pPr marL="800100" lvl="1" indent="-342900">
              <a:buFont typeface="Wingdings" panose="05000000000000000000" pitchFamily="2" charset="2"/>
              <a:buChar char="Ø"/>
            </a:pPr>
            <a:r>
              <a:rPr lang="fr-FR" dirty="0"/>
              <a:t>Les services de contenu en ligne contractés dans l’Etat de résidence sont désormais accessibles dans l’ensemble de l'UE</a:t>
            </a:r>
            <a:endParaRPr lang="en-GB" dirty="0"/>
          </a:p>
        </p:txBody>
      </p:sp>
    </p:spTree>
    <p:extLst>
      <p:ext uri="{BB962C8B-B14F-4D97-AF65-F5344CB8AC3E}">
        <p14:creationId xmlns:p14="http://schemas.microsoft.com/office/powerpoint/2010/main" val="15844145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dirty="0"/>
              <a:t>Le e-commerce dans le MUN – Les modifications règlementaires futures</a:t>
            </a:r>
          </a:p>
        </p:txBody>
      </p:sp>
      <p:sp>
        <p:nvSpPr>
          <p:cNvPr id="3" name="Date Placeholder 2"/>
          <p:cNvSpPr>
            <a:spLocks noGrp="1"/>
          </p:cNvSpPr>
          <p:nvPr>
            <p:ph type="dt" sz="half" idx="10"/>
          </p:nvPr>
        </p:nvSpPr>
        <p:spPr/>
        <p:txBody>
          <a:bodyPr/>
          <a:lstStyle/>
          <a:p>
            <a:r>
              <a:rPr lang="fr-FR"/>
              <a:t>Paris 2018</a:t>
            </a:r>
            <a:endParaRPr lang="fr-FR" dirty="0"/>
          </a:p>
        </p:txBody>
      </p:sp>
      <p:sp>
        <p:nvSpPr>
          <p:cNvPr id="4" name="Footer Placeholder 3"/>
          <p:cNvSpPr>
            <a:spLocks noGrp="1"/>
          </p:cNvSpPr>
          <p:nvPr>
            <p:ph type="ftr" sz="quarter" idx="11"/>
          </p:nvPr>
        </p:nvSpPr>
        <p:spPr/>
        <p:txBody>
          <a:bodyPr/>
          <a:lstStyle/>
          <a:p>
            <a:r>
              <a:rPr lang="fr-FR"/>
              <a:t>I The Next Tech Law Revolution I</a:t>
            </a:r>
            <a:endParaRPr lang="fr-FR" dirty="0"/>
          </a:p>
        </p:txBody>
      </p:sp>
      <p:sp>
        <p:nvSpPr>
          <p:cNvPr id="5" name="Slide Number Placeholder 4"/>
          <p:cNvSpPr>
            <a:spLocks noGrp="1"/>
          </p:cNvSpPr>
          <p:nvPr>
            <p:ph type="sldNum" sz="quarter" idx="12"/>
          </p:nvPr>
        </p:nvSpPr>
        <p:spPr/>
        <p:txBody>
          <a:bodyPr/>
          <a:lstStyle/>
          <a:p>
            <a:fld id="{DE8468DB-4243-4B31-BCEA-CCDEAA782BAE}" type="slidenum">
              <a:rPr lang="fr-FR" smtClean="0"/>
              <a:pPr/>
              <a:t>4</a:t>
            </a:fld>
            <a:endParaRPr lang="fr-FR"/>
          </a:p>
        </p:txBody>
      </p:sp>
      <p:sp>
        <p:nvSpPr>
          <p:cNvPr id="6" name="TextBox 5"/>
          <p:cNvSpPr txBox="1"/>
          <p:nvPr/>
        </p:nvSpPr>
        <p:spPr>
          <a:xfrm>
            <a:off x="838200" y="1288473"/>
            <a:ext cx="10515600" cy="4524315"/>
          </a:xfrm>
          <a:prstGeom prst="rect">
            <a:avLst/>
          </a:prstGeom>
          <a:noFill/>
        </p:spPr>
        <p:txBody>
          <a:bodyPr wrap="square" rtlCol="0">
            <a:spAutoFit/>
          </a:bodyPr>
          <a:lstStyle/>
          <a:p>
            <a:pPr marL="342900" indent="-342900" algn="just">
              <a:buFontTx/>
              <a:buAutoNum type="arabicPeriod"/>
            </a:pPr>
            <a:r>
              <a:rPr lang="fr-FR" dirty="0"/>
              <a:t>Directive </a:t>
            </a:r>
            <a:r>
              <a:rPr lang="en-GB" dirty="0"/>
              <a:t>(2015/0288 (COD)) sur les </a:t>
            </a:r>
            <a:r>
              <a:rPr lang="en-GB" dirty="0" err="1"/>
              <a:t>contrats</a:t>
            </a:r>
            <a:r>
              <a:rPr lang="en-GB" dirty="0"/>
              <a:t> de </a:t>
            </a:r>
            <a:r>
              <a:rPr lang="en-GB" dirty="0" err="1"/>
              <a:t>vente</a:t>
            </a:r>
            <a:r>
              <a:rPr lang="en-GB" dirty="0"/>
              <a:t> de </a:t>
            </a:r>
            <a:r>
              <a:rPr lang="en-GB" dirty="0" err="1"/>
              <a:t>biens</a:t>
            </a:r>
            <a:endParaRPr lang="fr-FR" dirty="0"/>
          </a:p>
          <a:p>
            <a:pPr marL="742950" lvl="1" indent="-285750" algn="just">
              <a:buFont typeface="Wingdings" panose="05000000000000000000" pitchFamily="2" charset="2"/>
              <a:buChar char="Ø"/>
            </a:pPr>
            <a:r>
              <a:rPr lang="en-GB" dirty="0"/>
              <a:t>Un </a:t>
            </a:r>
            <a:r>
              <a:rPr lang="en-GB" dirty="0" err="1"/>
              <a:t>même</a:t>
            </a:r>
            <a:r>
              <a:rPr lang="en-GB" dirty="0"/>
              <a:t> ensemble de </a:t>
            </a:r>
            <a:r>
              <a:rPr lang="en-GB" dirty="0" err="1"/>
              <a:t>règles</a:t>
            </a:r>
            <a:r>
              <a:rPr lang="en-GB" dirty="0"/>
              <a:t> pour internet et les </a:t>
            </a:r>
            <a:r>
              <a:rPr lang="en-GB" dirty="0" err="1"/>
              <a:t>contrats</a:t>
            </a:r>
            <a:r>
              <a:rPr lang="en-GB" dirty="0"/>
              <a:t> à distance (</a:t>
            </a:r>
            <a:r>
              <a:rPr lang="en-GB" dirty="0" err="1"/>
              <a:t>mais</a:t>
            </a:r>
            <a:r>
              <a:rPr lang="en-GB" dirty="0"/>
              <a:t> </a:t>
            </a:r>
            <a:r>
              <a:rPr lang="en-GB" dirty="0" err="1"/>
              <a:t>maintenant</a:t>
            </a:r>
            <a:r>
              <a:rPr lang="en-GB" dirty="0"/>
              <a:t> </a:t>
            </a:r>
            <a:r>
              <a:rPr lang="en-GB" dirty="0" err="1"/>
              <a:t>aussi</a:t>
            </a:r>
            <a:r>
              <a:rPr lang="en-GB" dirty="0"/>
              <a:t> </a:t>
            </a:r>
            <a:r>
              <a:rPr lang="en-GB" dirty="0" err="1"/>
              <a:t>en</a:t>
            </a:r>
            <a:r>
              <a:rPr lang="en-GB" dirty="0"/>
              <a:t> physique)</a:t>
            </a:r>
          </a:p>
          <a:p>
            <a:pPr lvl="2" algn="just"/>
            <a:endParaRPr lang="en-GB" dirty="0"/>
          </a:p>
          <a:p>
            <a:pPr marL="342900" indent="-342900" algn="just">
              <a:buAutoNum type="arabicPeriod"/>
            </a:pPr>
            <a:r>
              <a:rPr lang="en-GB" dirty="0"/>
              <a:t>Directive (2015/0287 (COD)) </a:t>
            </a:r>
            <a:r>
              <a:rPr lang="fr-FR" dirty="0"/>
              <a:t>sur les contrats de fourniture de contenu numérique </a:t>
            </a:r>
            <a:endParaRPr lang="en-GB" dirty="0"/>
          </a:p>
          <a:p>
            <a:pPr marL="800100" lvl="1" indent="-342900" algn="just">
              <a:buFont typeface="Wingdings" panose="05000000000000000000" pitchFamily="2" charset="2"/>
              <a:buChar char="Ø"/>
            </a:pPr>
            <a:r>
              <a:rPr lang="fr-FR" dirty="0"/>
              <a:t>S'applique quelle que soit la méthode de "vente" (cela peut concerner une contrepartie non monétaire, par exemple l'échange de données personnelles).</a:t>
            </a:r>
          </a:p>
          <a:p>
            <a:pPr marL="800100" lvl="1" indent="-342900" algn="just">
              <a:buFont typeface="Wingdings" panose="05000000000000000000" pitchFamily="2" charset="2"/>
              <a:buChar char="Ø"/>
            </a:pPr>
            <a:r>
              <a:rPr lang="fr-FR" dirty="0"/>
              <a:t>S'applique à la fois à la "vente" (licence permanente) et au contenu numérique fourni sous licence restreinte.</a:t>
            </a:r>
          </a:p>
          <a:p>
            <a:pPr lvl="1" algn="just"/>
            <a:endParaRPr lang="en-GB" dirty="0"/>
          </a:p>
          <a:p>
            <a:pPr marL="342900" indent="-342900" algn="just">
              <a:buAutoNum type="arabicPeriod"/>
            </a:pPr>
            <a:r>
              <a:rPr lang="en-GB" dirty="0"/>
              <a:t>Proposition de la Commission (2018/0112(COD)) pour </a:t>
            </a:r>
            <a:r>
              <a:rPr lang="en-GB" dirty="0" err="1"/>
              <a:t>l’encadrement</a:t>
            </a:r>
            <a:r>
              <a:rPr lang="en-GB" dirty="0"/>
              <a:t> des services </a:t>
            </a:r>
            <a:r>
              <a:rPr lang="en-GB" dirty="0" err="1"/>
              <a:t>d’intermédiation</a:t>
            </a:r>
            <a:endParaRPr lang="en-GB" dirty="0"/>
          </a:p>
          <a:p>
            <a:pPr marL="800100" lvl="1" indent="-342900" algn="just">
              <a:buFont typeface="Wingdings" panose="05000000000000000000" pitchFamily="2" charset="2"/>
              <a:buChar char="Ø"/>
            </a:pPr>
            <a:r>
              <a:rPr lang="fr-FR" dirty="0"/>
              <a:t>Réglementer les "services d'intermédiation en ligne" B2B qui incluront les plateformes de commerce électronique, les moteurs de recherche, les stores d'applications, les réseaux sociaux pour les entreprises et les instruments de comparaison des prix.</a:t>
            </a:r>
          </a:p>
          <a:p>
            <a:pPr marL="800100" lvl="1" indent="-342900" algn="just">
              <a:buFont typeface="Wingdings" panose="05000000000000000000" pitchFamily="2" charset="2"/>
              <a:buChar char="Ø"/>
            </a:pPr>
            <a:r>
              <a:rPr lang="fr-FR" dirty="0"/>
              <a:t>Une transparence accrue, un règlement des conflits plus efficace et une meilleure surveillance </a:t>
            </a:r>
          </a:p>
          <a:p>
            <a:pPr marL="800100" lvl="1" indent="-342900" algn="just">
              <a:buFont typeface="Wingdings" panose="05000000000000000000" pitchFamily="2" charset="2"/>
              <a:buChar char="Ø"/>
            </a:pPr>
            <a:r>
              <a:rPr lang="fr-FR" dirty="0"/>
              <a:t>Rôle de l'Observatoire européen de l'économie des plateformes en ligne</a:t>
            </a:r>
            <a:endParaRPr lang="en-GB" dirty="0"/>
          </a:p>
        </p:txBody>
      </p:sp>
    </p:spTree>
    <p:extLst>
      <p:ext uri="{BB962C8B-B14F-4D97-AF65-F5344CB8AC3E}">
        <p14:creationId xmlns:p14="http://schemas.microsoft.com/office/powerpoint/2010/main" val="10067967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dirty="0"/>
              <a:t>Transformation numérique de votre infrastructure technologique de commerce électronique</a:t>
            </a:r>
          </a:p>
        </p:txBody>
      </p:sp>
      <p:sp>
        <p:nvSpPr>
          <p:cNvPr id="3" name="Date Placeholder 2"/>
          <p:cNvSpPr>
            <a:spLocks noGrp="1"/>
          </p:cNvSpPr>
          <p:nvPr>
            <p:ph type="dt" sz="half" idx="10"/>
          </p:nvPr>
        </p:nvSpPr>
        <p:spPr/>
        <p:txBody>
          <a:bodyPr/>
          <a:lstStyle/>
          <a:p>
            <a:r>
              <a:rPr lang="fr-FR"/>
              <a:t>Paris 2018</a:t>
            </a:r>
            <a:endParaRPr lang="fr-FR" dirty="0"/>
          </a:p>
        </p:txBody>
      </p:sp>
      <p:sp>
        <p:nvSpPr>
          <p:cNvPr id="4" name="Footer Placeholder 3"/>
          <p:cNvSpPr>
            <a:spLocks noGrp="1"/>
          </p:cNvSpPr>
          <p:nvPr>
            <p:ph type="ftr" sz="quarter" idx="11"/>
          </p:nvPr>
        </p:nvSpPr>
        <p:spPr/>
        <p:txBody>
          <a:bodyPr/>
          <a:lstStyle/>
          <a:p>
            <a:r>
              <a:rPr lang="fr-FR"/>
              <a:t>I The Next Tech Law Revolution I</a:t>
            </a:r>
            <a:endParaRPr lang="fr-FR" dirty="0"/>
          </a:p>
        </p:txBody>
      </p:sp>
      <p:sp>
        <p:nvSpPr>
          <p:cNvPr id="5" name="Slide Number Placeholder 4"/>
          <p:cNvSpPr>
            <a:spLocks noGrp="1"/>
          </p:cNvSpPr>
          <p:nvPr>
            <p:ph type="sldNum" sz="quarter" idx="12"/>
          </p:nvPr>
        </p:nvSpPr>
        <p:spPr/>
        <p:txBody>
          <a:bodyPr/>
          <a:lstStyle/>
          <a:p>
            <a:fld id="{DE8468DB-4243-4B31-BCEA-CCDEAA782BAE}" type="slidenum">
              <a:rPr lang="fr-FR" smtClean="0"/>
              <a:pPr/>
              <a:t>5</a:t>
            </a:fld>
            <a:endParaRPr lang="fr-FR"/>
          </a:p>
        </p:txBody>
      </p:sp>
      <p:cxnSp>
        <p:nvCxnSpPr>
          <p:cNvPr id="41" name="Straight Arrow Connector 40"/>
          <p:cNvCxnSpPr/>
          <p:nvPr/>
        </p:nvCxnSpPr>
        <p:spPr>
          <a:xfrm>
            <a:off x="2761113" y="3673900"/>
            <a:ext cx="416363" cy="0"/>
          </a:xfrm>
          <a:prstGeom prst="straightConnector1">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6404853" y="2852632"/>
            <a:ext cx="5637" cy="1625912"/>
          </a:xfrm>
          <a:prstGeom prst="line">
            <a:avLst/>
          </a:prstGeom>
        </p:spPr>
        <p:style>
          <a:lnRef idx="2">
            <a:schemeClr val="dk1"/>
          </a:lnRef>
          <a:fillRef idx="0">
            <a:schemeClr val="dk1"/>
          </a:fillRef>
          <a:effectRef idx="1">
            <a:schemeClr val="dk1"/>
          </a:effectRef>
          <a:fontRef idx="minor">
            <a:schemeClr val="tx1"/>
          </a:fontRef>
        </p:style>
      </p:cxnSp>
      <p:sp>
        <p:nvSpPr>
          <p:cNvPr id="43" name="Rectangle 42"/>
          <p:cNvSpPr/>
          <p:nvPr/>
        </p:nvSpPr>
        <p:spPr>
          <a:xfrm>
            <a:off x="1449284" y="3385868"/>
            <a:ext cx="1311829" cy="576064"/>
          </a:xfrm>
          <a:prstGeom prst="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r>
              <a:rPr lang="en-GB" sz="1600" b="1" dirty="0" err="1"/>
              <a:t>Utilisateur</a:t>
            </a:r>
            <a:r>
              <a:rPr lang="en-GB" sz="1600" b="1" dirty="0"/>
              <a:t> final</a:t>
            </a:r>
          </a:p>
        </p:txBody>
      </p:sp>
      <p:sp>
        <p:nvSpPr>
          <p:cNvPr id="44" name="Rectangle 43"/>
          <p:cNvSpPr/>
          <p:nvPr/>
        </p:nvSpPr>
        <p:spPr>
          <a:xfrm>
            <a:off x="3200235" y="3385868"/>
            <a:ext cx="1311829" cy="576064"/>
          </a:xfrm>
          <a:prstGeom prst="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r>
              <a:rPr lang="en-GB" sz="1600" b="1" dirty="0"/>
              <a:t>Point de </a:t>
            </a:r>
            <a:r>
              <a:rPr lang="en-GB" sz="1600" b="1" dirty="0" err="1"/>
              <a:t>vente</a:t>
            </a:r>
            <a:endParaRPr lang="en-GB" sz="1600" b="1" dirty="0"/>
          </a:p>
        </p:txBody>
      </p:sp>
      <p:cxnSp>
        <p:nvCxnSpPr>
          <p:cNvPr id="45" name="Straight Connector 44"/>
          <p:cNvCxnSpPr/>
          <p:nvPr/>
        </p:nvCxnSpPr>
        <p:spPr>
          <a:xfrm>
            <a:off x="3856141" y="5618116"/>
            <a:ext cx="3494871" cy="0"/>
          </a:xfrm>
          <a:prstGeom prst="line">
            <a:avLst/>
          </a:prstGeom>
          <a:ln>
            <a:solidFill>
              <a:schemeClr val="tx1"/>
            </a:solidFill>
            <a:prstDash val="dash"/>
          </a:ln>
        </p:spPr>
        <p:style>
          <a:lnRef idx="2">
            <a:schemeClr val="dk1"/>
          </a:lnRef>
          <a:fillRef idx="0">
            <a:schemeClr val="dk1"/>
          </a:fillRef>
          <a:effectRef idx="1">
            <a:schemeClr val="dk1"/>
          </a:effectRef>
          <a:fontRef idx="minor">
            <a:schemeClr val="tx1"/>
          </a:fontRef>
        </p:style>
      </p:cxnSp>
      <p:cxnSp>
        <p:nvCxnSpPr>
          <p:cNvPr id="46" name="Straight Arrow Connector 45"/>
          <p:cNvCxnSpPr>
            <a:endCxn id="44" idx="2"/>
          </p:cNvCxnSpPr>
          <p:nvPr/>
        </p:nvCxnSpPr>
        <p:spPr>
          <a:xfrm flipV="1">
            <a:off x="3856149" y="3961932"/>
            <a:ext cx="1" cy="1656184"/>
          </a:xfrm>
          <a:prstGeom prst="straightConnector1">
            <a:avLst/>
          </a:prstGeom>
          <a:ln>
            <a:solidFill>
              <a:schemeClr val="tx1"/>
            </a:solidFill>
            <a:prstDash val="dash"/>
            <a:tailEnd type="triangle"/>
          </a:ln>
        </p:spPr>
        <p:style>
          <a:lnRef idx="2">
            <a:schemeClr val="dk1"/>
          </a:lnRef>
          <a:fillRef idx="0">
            <a:schemeClr val="dk1"/>
          </a:fillRef>
          <a:effectRef idx="1">
            <a:schemeClr val="dk1"/>
          </a:effectRef>
          <a:fontRef idx="minor">
            <a:schemeClr val="tx1"/>
          </a:fontRef>
        </p:style>
      </p:cxnSp>
      <p:cxnSp>
        <p:nvCxnSpPr>
          <p:cNvPr id="47" name="Straight Arrow Connector 46"/>
          <p:cNvCxnSpPr/>
          <p:nvPr/>
        </p:nvCxnSpPr>
        <p:spPr>
          <a:xfrm>
            <a:off x="4512064" y="3684184"/>
            <a:ext cx="416363" cy="0"/>
          </a:xfrm>
          <a:prstGeom prst="straightConnector1">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8" name="Rectangle 47"/>
          <p:cNvSpPr/>
          <p:nvPr/>
        </p:nvSpPr>
        <p:spPr>
          <a:xfrm>
            <a:off x="4951186" y="3385868"/>
            <a:ext cx="1311829" cy="576064"/>
          </a:xfrm>
          <a:prstGeom prst="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r>
              <a:rPr lang="en-GB" sz="1600" b="1" dirty="0" err="1"/>
              <a:t>Processus</a:t>
            </a:r>
            <a:r>
              <a:rPr lang="en-GB" sz="1600" b="1" dirty="0"/>
              <a:t> de </a:t>
            </a:r>
            <a:r>
              <a:rPr lang="en-GB" sz="1600" b="1" dirty="0" err="1"/>
              <a:t>paiement</a:t>
            </a:r>
            <a:endParaRPr lang="en-GB" sz="1600" b="1" dirty="0"/>
          </a:p>
        </p:txBody>
      </p:sp>
      <p:sp>
        <p:nvSpPr>
          <p:cNvPr id="49" name="Rectangle 48"/>
          <p:cNvSpPr/>
          <p:nvPr/>
        </p:nvSpPr>
        <p:spPr>
          <a:xfrm>
            <a:off x="4945209" y="2574884"/>
            <a:ext cx="1311829" cy="576064"/>
          </a:xfrm>
          <a:prstGeom prst="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r>
              <a:rPr lang="en-GB" sz="1600" b="1" dirty="0" err="1"/>
              <a:t>Suivi</a:t>
            </a:r>
            <a:r>
              <a:rPr lang="en-GB" sz="1600" b="1" dirty="0"/>
              <a:t> des livraisons</a:t>
            </a:r>
          </a:p>
        </p:txBody>
      </p:sp>
      <p:sp>
        <p:nvSpPr>
          <p:cNvPr id="50" name="Rectangle 49"/>
          <p:cNvSpPr/>
          <p:nvPr/>
        </p:nvSpPr>
        <p:spPr>
          <a:xfrm>
            <a:off x="4945209" y="4190512"/>
            <a:ext cx="1311829" cy="576064"/>
          </a:xfrm>
          <a:prstGeom prst="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r>
              <a:rPr lang="en-GB" sz="1600" b="1" dirty="0" err="1"/>
              <a:t>Contrôle</a:t>
            </a:r>
            <a:r>
              <a:rPr lang="en-GB" sz="1600" b="1" dirty="0"/>
              <a:t> de </a:t>
            </a:r>
            <a:r>
              <a:rPr lang="en-GB" sz="1600" b="1" dirty="0" err="1"/>
              <a:t>sécurité</a:t>
            </a:r>
            <a:endParaRPr lang="en-GB" sz="1600" b="1" dirty="0"/>
          </a:p>
        </p:txBody>
      </p:sp>
      <p:cxnSp>
        <p:nvCxnSpPr>
          <p:cNvPr id="51" name="Straight Arrow Connector 50"/>
          <p:cNvCxnSpPr/>
          <p:nvPr/>
        </p:nvCxnSpPr>
        <p:spPr>
          <a:xfrm>
            <a:off x="4720245" y="2862916"/>
            <a:ext cx="224964" cy="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52" name="Straight Connector 51"/>
          <p:cNvCxnSpPr/>
          <p:nvPr/>
        </p:nvCxnSpPr>
        <p:spPr>
          <a:xfrm flipV="1">
            <a:off x="4720245" y="2852632"/>
            <a:ext cx="0" cy="821268"/>
          </a:xfrm>
          <a:prstGeom prst="line">
            <a:avLst/>
          </a:prstGeom>
        </p:spPr>
        <p:style>
          <a:lnRef idx="2">
            <a:schemeClr val="dk1"/>
          </a:lnRef>
          <a:fillRef idx="0">
            <a:schemeClr val="dk1"/>
          </a:fillRef>
          <a:effectRef idx="1">
            <a:schemeClr val="dk1"/>
          </a:effectRef>
          <a:fontRef idx="minor">
            <a:schemeClr val="tx1"/>
          </a:fontRef>
        </p:style>
      </p:cxnSp>
      <p:cxnSp>
        <p:nvCxnSpPr>
          <p:cNvPr id="53" name="Straight Connector 52"/>
          <p:cNvCxnSpPr/>
          <p:nvPr/>
        </p:nvCxnSpPr>
        <p:spPr>
          <a:xfrm flipV="1">
            <a:off x="4720245" y="3684184"/>
            <a:ext cx="0" cy="821268"/>
          </a:xfrm>
          <a:prstGeom prst="line">
            <a:avLst/>
          </a:prstGeom>
        </p:spPr>
        <p:style>
          <a:lnRef idx="2">
            <a:schemeClr val="dk1"/>
          </a:lnRef>
          <a:fillRef idx="0">
            <a:schemeClr val="dk1"/>
          </a:fillRef>
          <a:effectRef idx="1">
            <a:schemeClr val="dk1"/>
          </a:effectRef>
          <a:fontRef idx="minor">
            <a:schemeClr val="tx1"/>
          </a:fontRef>
        </p:style>
      </p:cxnSp>
      <p:cxnSp>
        <p:nvCxnSpPr>
          <p:cNvPr id="54" name="Straight Arrow Connector 53"/>
          <p:cNvCxnSpPr/>
          <p:nvPr/>
        </p:nvCxnSpPr>
        <p:spPr>
          <a:xfrm>
            <a:off x="4710327" y="4496133"/>
            <a:ext cx="226800" cy="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55" name="Straight Arrow Connector 54"/>
          <p:cNvCxnSpPr/>
          <p:nvPr/>
        </p:nvCxnSpPr>
        <p:spPr>
          <a:xfrm flipH="1">
            <a:off x="2105198" y="2862916"/>
            <a:ext cx="2615047" cy="0"/>
          </a:xfrm>
          <a:prstGeom prst="straightConnector1">
            <a:avLst/>
          </a:prstGeom>
          <a:ln>
            <a:tailEnd type="none"/>
          </a:ln>
        </p:spPr>
        <p:style>
          <a:lnRef idx="2">
            <a:schemeClr val="dk1"/>
          </a:lnRef>
          <a:fillRef idx="0">
            <a:schemeClr val="dk1"/>
          </a:fillRef>
          <a:effectRef idx="1">
            <a:schemeClr val="dk1"/>
          </a:effectRef>
          <a:fontRef idx="minor">
            <a:schemeClr val="tx1"/>
          </a:fontRef>
        </p:style>
      </p:cxnSp>
      <p:cxnSp>
        <p:nvCxnSpPr>
          <p:cNvPr id="56" name="Straight Arrow Connector 55"/>
          <p:cNvCxnSpPr/>
          <p:nvPr/>
        </p:nvCxnSpPr>
        <p:spPr>
          <a:xfrm>
            <a:off x="2104631" y="2852632"/>
            <a:ext cx="1129" cy="506194"/>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57" name="Rectangle 56"/>
          <p:cNvSpPr/>
          <p:nvPr/>
        </p:nvSpPr>
        <p:spPr>
          <a:xfrm>
            <a:off x="6721992" y="2574884"/>
            <a:ext cx="1311829" cy="576064"/>
          </a:xfrm>
          <a:prstGeom prst="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r>
              <a:rPr lang="en-GB" sz="1600" b="1" dirty="0"/>
              <a:t>CRM</a:t>
            </a:r>
          </a:p>
        </p:txBody>
      </p:sp>
      <p:sp>
        <p:nvSpPr>
          <p:cNvPr id="58" name="Rectangle 57"/>
          <p:cNvSpPr/>
          <p:nvPr/>
        </p:nvSpPr>
        <p:spPr>
          <a:xfrm>
            <a:off x="6721992" y="3384015"/>
            <a:ext cx="1311829" cy="576064"/>
          </a:xfrm>
          <a:prstGeom prst="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r>
              <a:rPr lang="en-GB" sz="1600" b="1" dirty="0"/>
              <a:t>CMS</a:t>
            </a:r>
          </a:p>
        </p:txBody>
      </p:sp>
      <p:cxnSp>
        <p:nvCxnSpPr>
          <p:cNvPr id="59" name="Straight Arrow Connector 58"/>
          <p:cNvCxnSpPr>
            <a:stCxn id="48" idx="2"/>
            <a:endCxn id="50" idx="0"/>
          </p:cNvCxnSpPr>
          <p:nvPr/>
        </p:nvCxnSpPr>
        <p:spPr>
          <a:xfrm flipH="1">
            <a:off x="5601124" y="3961932"/>
            <a:ext cx="5977" cy="22858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3818196" y="2017716"/>
            <a:ext cx="3535893" cy="0"/>
          </a:xfrm>
          <a:prstGeom prst="line">
            <a:avLst/>
          </a:prstGeom>
          <a:ln>
            <a:solidFill>
              <a:schemeClr val="tx1"/>
            </a:solidFill>
            <a:prstDash val="dash"/>
          </a:ln>
        </p:spPr>
        <p:style>
          <a:lnRef idx="2">
            <a:schemeClr val="dk1"/>
          </a:lnRef>
          <a:fillRef idx="0">
            <a:schemeClr val="dk1"/>
          </a:fillRef>
          <a:effectRef idx="1">
            <a:schemeClr val="dk1"/>
          </a:effectRef>
          <a:fontRef idx="minor">
            <a:schemeClr val="tx1"/>
          </a:fontRef>
        </p:style>
      </p:cxnSp>
      <p:cxnSp>
        <p:nvCxnSpPr>
          <p:cNvPr id="61" name="Straight Connector 60"/>
          <p:cNvCxnSpPr>
            <a:stCxn id="63" idx="0"/>
          </p:cNvCxnSpPr>
          <p:nvPr/>
        </p:nvCxnSpPr>
        <p:spPr>
          <a:xfrm flipH="1" flipV="1">
            <a:off x="7348304" y="2017716"/>
            <a:ext cx="4501" cy="334098"/>
          </a:xfrm>
          <a:prstGeom prst="line">
            <a:avLst/>
          </a:prstGeom>
          <a:ln>
            <a:solidFill>
              <a:schemeClr val="tx1"/>
            </a:solidFill>
            <a:prstDash val="dash"/>
            <a:headEnd type="triangle"/>
          </a:ln>
        </p:spPr>
        <p:style>
          <a:lnRef idx="2">
            <a:schemeClr val="dk1"/>
          </a:lnRef>
          <a:fillRef idx="0">
            <a:schemeClr val="dk1"/>
          </a:fillRef>
          <a:effectRef idx="1">
            <a:schemeClr val="dk1"/>
          </a:effectRef>
          <a:fontRef idx="minor">
            <a:schemeClr val="tx1"/>
          </a:fontRef>
        </p:style>
      </p:cxnSp>
      <p:sp>
        <p:nvSpPr>
          <p:cNvPr id="62" name="Rectangle 61"/>
          <p:cNvSpPr/>
          <p:nvPr/>
        </p:nvSpPr>
        <p:spPr>
          <a:xfrm>
            <a:off x="6721991" y="4176097"/>
            <a:ext cx="1311829" cy="576064"/>
          </a:xfrm>
          <a:prstGeom prst="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r>
              <a:rPr lang="en-GB" sz="1600" b="1" dirty="0"/>
              <a:t>ERP</a:t>
            </a:r>
          </a:p>
        </p:txBody>
      </p:sp>
      <p:sp>
        <p:nvSpPr>
          <p:cNvPr id="63" name="Rectangle 62"/>
          <p:cNvSpPr/>
          <p:nvPr/>
        </p:nvSpPr>
        <p:spPr>
          <a:xfrm>
            <a:off x="6533444" y="2351814"/>
            <a:ext cx="1638722" cy="2556000"/>
          </a:xfrm>
          <a:prstGeom prst="rect">
            <a:avLst/>
          </a:prstGeom>
          <a:noFill/>
          <a:ln>
            <a:solidFill>
              <a:schemeClr val="dk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4" name="Rectangle 63"/>
          <p:cNvSpPr/>
          <p:nvPr/>
        </p:nvSpPr>
        <p:spPr>
          <a:xfrm>
            <a:off x="8485127" y="3007342"/>
            <a:ext cx="1311829" cy="576064"/>
          </a:xfrm>
          <a:prstGeom prst="rect">
            <a:avLst/>
          </a:prstGeom>
          <a:ln w="19050">
            <a:prstDash val="dash"/>
          </a:ln>
        </p:spPr>
        <p:style>
          <a:lnRef idx="2">
            <a:schemeClr val="dk1"/>
          </a:lnRef>
          <a:fillRef idx="1">
            <a:schemeClr val="lt1"/>
          </a:fillRef>
          <a:effectRef idx="0">
            <a:schemeClr val="dk1"/>
          </a:effectRef>
          <a:fontRef idx="minor">
            <a:schemeClr val="dk1"/>
          </a:fontRef>
        </p:style>
        <p:txBody>
          <a:bodyPr rtlCol="0" anchor="ctr"/>
          <a:lstStyle/>
          <a:p>
            <a:pPr algn="ctr"/>
            <a:r>
              <a:rPr lang="en-GB" dirty="0"/>
              <a:t>SaaS</a:t>
            </a:r>
          </a:p>
        </p:txBody>
      </p:sp>
      <p:cxnSp>
        <p:nvCxnSpPr>
          <p:cNvPr id="65" name="Straight Arrow Connector 64"/>
          <p:cNvCxnSpPr>
            <a:stCxn id="49" idx="3"/>
            <a:endCxn id="57" idx="1"/>
          </p:cNvCxnSpPr>
          <p:nvPr/>
        </p:nvCxnSpPr>
        <p:spPr>
          <a:xfrm>
            <a:off x="6257038" y="2862916"/>
            <a:ext cx="464954" cy="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66" name="Straight Arrow Connector 65"/>
          <p:cNvCxnSpPr>
            <a:stCxn id="48" idx="3"/>
            <a:endCxn id="58" idx="1"/>
          </p:cNvCxnSpPr>
          <p:nvPr/>
        </p:nvCxnSpPr>
        <p:spPr>
          <a:xfrm flipV="1">
            <a:off x="6263015" y="3672047"/>
            <a:ext cx="458977" cy="1853"/>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67" name="Straight Arrow Connector 66"/>
          <p:cNvCxnSpPr>
            <a:stCxn id="50" idx="3"/>
            <a:endCxn id="62" idx="1"/>
          </p:cNvCxnSpPr>
          <p:nvPr/>
        </p:nvCxnSpPr>
        <p:spPr>
          <a:xfrm flipV="1">
            <a:off x="6257038" y="4464129"/>
            <a:ext cx="464953" cy="14415"/>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68" name="Straight Arrow Connector 67"/>
          <p:cNvCxnSpPr/>
          <p:nvPr/>
        </p:nvCxnSpPr>
        <p:spPr>
          <a:xfrm>
            <a:off x="3818196" y="2006804"/>
            <a:ext cx="1957" cy="1362306"/>
          </a:xfrm>
          <a:prstGeom prst="straightConnector1">
            <a:avLst/>
          </a:prstGeom>
          <a:ln>
            <a:solidFill>
              <a:schemeClr val="tx1"/>
            </a:solidFill>
            <a:prstDash val="dash"/>
            <a:tailEnd type="triangle"/>
          </a:ln>
        </p:spPr>
        <p:style>
          <a:lnRef idx="2">
            <a:schemeClr val="dk1"/>
          </a:lnRef>
          <a:fillRef idx="0">
            <a:schemeClr val="dk1"/>
          </a:fillRef>
          <a:effectRef idx="1">
            <a:schemeClr val="dk1"/>
          </a:effectRef>
          <a:fontRef idx="minor">
            <a:schemeClr val="tx1"/>
          </a:fontRef>
        </p:style>
      </p:cxnSp>
      <p:cxnSp>
        <p:nvCxnSpPr>
          <p:cNvPr id="69" name="Straight Arrow Connector 68"/>
          <p:cNvCxnSpPr/>
          <p:nvPr/>
        </p:nvCxnSpPr>
        <p:spPr>
          <a:xfrm flipV="1">
            <a:off x="7374320" y="4968179"/>
            <a:ext cx="3585" cy="635522"/>
          </a:xfrm>
          <a:prstGeom prst="straightConnector1">
            <a:avLst/>
          </a:prstGeom>
          <a:ln>
            <a:solidFill>
              <a:schemeClr val="tx1"/>
            </a:solidFill>
            <a:prstDash val="dash"/>
            <a:tailEnd type="triangle"/>
          </a:ln>
        </p:spPr>
        <p:style>
          <a:lnRef idx="2">
            <a:schemeClr val="dk1"/>
          </a:lnRef>
          <a:fillRef idx="0">
            <a:schemeClr val="dk1"/>
          </a:fillRef>
          <a:effectRef idx="1">
            <a:schemeClr val="dk1"/>
          </a:effectRef>
          <a:fontRef idx="minor">
            <a:schemeClr val="tx1"/>
          </a:fontRef>
        </p:style>
      </p:cxnSp>
      <p:cxnSp>
        <p:nvCxnSpPr>
          <p:cNvPr id="70" name="Straight Connector 69"/>
          <p:cNvCxnSpPr/>
          <p:nvPr/>
        </p:nvCxnSpPr>
        <p:spPr>
          <a:xfrm>
            <a:off x="8290044" y="2862916"/>
            <a:ext cx="2432" cy="1500682"/>
          </a:xfrm>
          <a:prstGeom prst="line">
            <a:avLst/>
          </a:prstGeom>
        </p:spPr>
        <p:style>
          <a:lnRef idx="2">
            <a:schemeClr val="dk1"/>
          </a:lnRef>
          <a:fillRef idx="0">
            <a:schemeClr val="dk1"/>
          </a:fillRef>
          <a:effectRef idx="1">
            <a:schemeClr val="dk1"/>
          </a:effectRef>
          <a:fontRef idx="minor">
            <a:schemeClr val="tx1"/>
          </a:fontRef>
        </p:style>
      </p:cxnSp>
      <p:cxnSp>
        <p:nvCxnSpPr>
          <p:cNvPr id="71" name="Straight Arrow Connector 70"/>
          <p:cNvCxnSpPr/>
          <p:nvPr/>
        </p:nvCxnSpPr>
        <p:spPr>
          <a:xfrm>
            <a:off x="8010512" y="4363598"/>
            <a:ext cx="487790" cy="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72" name="Straight Connector 71"/>
          <p:cNvCxnSpPr>
            <a:stCxn id="58" idx="3"/>
          </p:cNvCxnSpPr>
          <p:nvPr/>
        </p:nvCxnSpPr>
        <p:spPr>
          <a:xfrm>
            <a:off x="8033821" y="3672047"/>
            <a:ext cx="256223" cy="0"/>
          </a:xfrm>
          <a:prstGeom prst="line">
            <a:avLst/>
          </a:prstGeom>
        </p:spPr>
        <p:style>
          <a:lnRef idx="2">
            <a:schemeClr val="dk1"/>
          </a:lnRef>
          <a:fillRef idx="0">
            <a:schemeClr val="dk1"/>
          </a:fillRef>
          <a:effectRef idx="1">
            <a:schemeClr val="dk1"/>
          </a:effectRef>
          <a:fontRef idx="minor">
            <a:schemeClr val="tx1"/>
          </a:fontRef>
        </p:style>
      </p:cxnSp>
      <p:cxnSp>
        <p:nvCxnSpPr>
          <p:cNvPr id="73" name="Straight Connector 72"/>
          <p:cNvCxnSpPr/>
          <p:nvPr/>
        </p:nvCxnSpPr>
        <p:spPr>
          <a:xfrm>
            <a:off x="8033820" y="2862916"/>
            <a:ext cx="256224" cy="0"/>
          </a:xfrm>
          <a:prstGeom prst="line">
            <a:avLst/>
          </a:prstGeom>
        </p:spPr>
        <p:style>
          <a:lnRef idx="2">
            <a:schemeClr val="dk1"/>
          </a:lnRef>
          <a:fillRef idx="0">
            <a:schemeClr val="dk1"/>
          </a:fillRef>
          <a:effectRef idx="1">
            <a:schemeClr val="dk1"/>
          </a:effectRef>
          <a:fontRef idx="minor">
            <a:schemeClr val="tx1"/>
          </a:fontRef>
        </p:style>
      </p:cxnSp>
      <p:cxnSp>
        <p:nvCxnSpPr>
          <p:cNvPr id="74" name="Straight Connector 73"/>
          <p:cNvCxnSpPr>
            <a:stCxn id="57" idx="2"/>
            <a:endCxn id="58" idx="0"/>
          </p:cNvCxnSpPr>
          <p:nvPr/>
        </p:nvCxnSpPr>
        <p:spPr>
          <a:xfrm>
            <a:off x="7377907" y="3150948"/>
            <a:ext cx="0" cy="233067"/>
          </a:xfrm>
          <a:prstGeom prst="line">
            <a:avLst/>
          </a:prstGeom>
          <a:ln>
            <a:prstDash val="dash"/>
          </a:ln>
        </p:spPr>
        <p:style>
          <a:lnRef idx="2">
            <a:schemeClr val="dk1"/>
          </a:lnRef>
          <a:fillRef idx="0">
            <a:schemeClr val="dk1"/>
          </a:fillRef>
          <a:effectRef idx="1">
            <a:schemeClr val="dk1"/>
          </a:effectRef>
          <a:fontRef idx="minor">
            <a:schemeClr val="tx1"/>
          </a:fontRef>
        </p:style>
      </p:cxnSp>
      <p:cxnSp>
        <p:nvCxnSpPr>
          <p:cNvPr id="75" name="Straight Connector 74"/>
          <p:cNvCxnSpPr>
            <a:stCxn id="58" idx="2"/>
          </p:cNvCxnSpPr>
          <p:nvPr/>
        </p:nvCxnSpPr>
        <p:spPr>
          <a:xfrm>
            <a:off x="7377907" y="3960079"/>
            <a:ext cx="3175" cy="216018"/>
          </a:xfrm>
          <a:prstGeom prst="line">
            <a:avLst/>
          </a:prstGeom>
          <a:ln>
            <a:prstDash val="dash"/>
          </a:ln>
        </p:spPr>
        <p:style>
          <a:lnRef idx="2">
            <a:schemeClr val="dk1"/>
          </a:lnRef>
          <a:fillRef idx="0">
            <a:schemeClr val="dk1"/>
          </a:fillRef>
          <a:effectRef idx="1">
            <a:schemeClr val="dk1"/>
          </a:effectRef>
          <a:fontRef idx="minor">
            <a:schemeClr val="tx1"/>
          </a:fontRef>
        </p:style>
      </p:cxnSp>
      <p:grpSp>
        <p:nvGrpSpPr>
          <p:cNvPr id="76" name="Group 75"/>
          <p:cNvGrpSpPr/>
          <p:nvPr/>
        </p:nvGrpSpPr>
        <p:grpSpPr>
          <a:xfrm>
            <a:off x="3033459" y="1322193"/>
            <a:ext cx="7156949" cy="4522425"/>
            <a:chOff x="1845843" y="1271528"/>
            <a:chExt cx="7156949" cy="4522425"/>
          </a:xfrm>
        </p:grpSpPr>
        <p:sp>
          <p:nvSpPr>
            <p:cNvPr id="77" name="Rectangle 76"/>
            <p:cNvSpPr/>
            <p:nvPr/>
          </p:nvSpPr>
          <p:spPr>
            <a:xfrm>
              <a:off x="7310687" y="3750701"/>
              <a:ext cx="1311829" cy="576064"/>
            </a:xfrm>
            <a:prstGeom prst="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r>
                <a:rPr lang="en-GB" dirty="0"/>
                <a:t>PaaS</a:t>
              </a:r>
            </a:p>
          </p:txBody>
        </p:sp>
        <p:sp>
          <p:nvSpPr>
            <p:cNvPr id="78" name="Rectangle 77"/>
            <p:cNvSpPr/>
            <p:nvPr/>
          </p:nvSpPr>
          <p:spPr>
            <a:xfrm>
              <a:off x="7310685" y="4326765"/>
              <a:ext cx="1311829" cy="576064"/>
            </a:xfrm>
            <a:prstGeom prst="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r>
                <a:rPr lang="en-GB" dirty="0"/>
                <a:t>IaaS</a:t>
              </a:r>
            </a:p>
          </p:txBody>
        </p:sp>
        <p:sp>
          <p:nvSpPr>
            <p:cNvPr id="79" name="Rectangle 78"/>
            <p:cNvSpPr/>
            <p:nvPr/>
          </p:nvSpPr>
          <p:spPr>
            <a:xfrm>
              <a:off x="7102427" y="1271528"/>
              <a:ext cx="1900365" cy="547919"/>
            </a:xfrm>
            <a:prstGeom prst="rect">
              <a:avLst/>
            </a:prstGeom>
            <a:ln w="19050">
              <a:noFill/>
            </a:ln>
          </p:spPr>
          <p:style>
            <a:lnRef idx="2">
              <a:schemeClr val="dk1"/>
            </a:lnRef>
            <a:fillRef idx="1">
              <a:schemeClr val="lt1"/>
            </a:fillRef>
            <a:effectRef idx="0">
              <a:schemeClr val="dk1"/>
            </a:effectRef>
            <a:fontRef idx="minor">
              <a:schemeClr val="dk1"/>
            </a:fontRef>
          </p:style>
          <p:txBody>
            <a:bodyPr rtlCol="0" anchor="ctr"/>
            <a:lstStyle/>
            <a:p>
              <a:r>
                <a:rPr lang="en-GB" dirty="0">
                  <a:solidFill>
                    <a:srgbClr val="FF0000"/>
                  </a:solidFill>
                </a:rPr>
                <a:t>“</a:t>
              </a:r>
              <a:r>
                <a:rPr lang="en-GB" dirty="0" err="1">
                  <a:solidFill>
                    <a:srgbClr val="FF0000"/>
                  </a:solidFill>
                </a:rPr>
                <a:t>Arrière</a:t>
              </a:r>
              <a:r>
                <a:rPr lang="en-GB" dirty="0">
                  <a:solidFill>
                    <a:srgbClr val="FF0000"/>
                  </a:solidFill>
                </a:rPr>
                <a:t> de </a:t>
              </a:r>
              <a:r>
                <a:rPr lang="en-GB" dirty="0" err="1">
                  <a:solidFill>
                    <a:srgbClr val="FF0000"/>
                  </a:solidFill>
                </a:rPr>
                <a:t>l’infrastructure</a:t>
              </a:r>
              <a:r>
                <a:rPr lang="en-GB" dirty="0">
                  <a:solidFill>
                    <a:srgbClr val="FF0000"/>
                  </a:solidFill>
                </a:rPr>
                <a:t>”</a:t>
              </a:r>
            </a:p>
          </p:txBody>
        </p:sp>
        <p:sp>
          <p:nvSpPr>
            <p:cNvPr id="80" name="Rectangle 79"/>
            <p:cNvSpPr/>
            <p:nvPr/>
          </p:nvSpPr>
          <p:spPr>
            <a:xfrm>
              <a:off x="1845843" y="1761505"/>
              <a:ext cx="7084942" cy="4032448"/>
            </a:xfrm>
            <a:prstGeom prst="rect">
              <a:avLst/>
            </a:prstGeom>
            <a:noFill/>
            <a:ln>
              <a:solidFill>
                <a:srgbClr val="FF0000"/>
              </a:solidFill>
              <a:prstDash val="sysDash"/>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81" name="Rectangle 80"/>
            <p:cNvSpPr/>
            <p:nvPr/>
          </p:nvSpPr>
          <p:spPr>
            <a:xfrm>
              <a:off x="7297510" y="2395511"/>
              <a:ext cx="1311829" cy="576064"/>
            </a:xfrm>
            <a:prstGeom prst="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r>
                <a:rPr lang="en-GB" dirty="0"/>
                <a:t>API</a:t>
              </a:r>
            </a:p>
          </p:txBody>
        </p:sp>
      </p:grpSp>
    </p:spTree>
    <p:extLst>
      <p:ext uri="{BB962C8B-B14F-4D97-AF65-F5344CB8AC3E}">
        <p14:creationId xmlns:p14="http://schemas.microsoft.com/office/powerpoint/2010/main" val="38870831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Transformation </a:t>
            </a:r>
            <a:r>
              <a:rPr lang="en-GB" dirty="0" err="1"/>
              <a:t>numérique</a:t>
            </a:r>
            <a:r>
              <a:rPr lang="en-GB" dirty="0"/>
              <a:t> : </a:t>
            </a:r>
            <a:r>
              <a:rPr lang="en-GB" dirty="0" err="1"/>
              <a:t>Risque</a:t>
            </a:r>
            <a:r>
              <a:rPr lang="en-GB" dirty="0"/>
              <a:t> </a:t>
            </a:r>
            <a:r>
              <a:rPr lang="en-GB" dirty="0" err="1"/>
              <a:t>d'intégration</a:t>
            </a:r>
            <a:endParaRPr lang="en-GB" dirty="0"/>
          </a:p>
        </p:txBody>
      </p:sp>
      <p:sp>
        <p:nvSpPr>
          <p:cNvPr id="3" name="Date Placeholder 2"/>
          <p:cNvSpPr>
            <a:spLocks noGrp="1"/>
          </p:cNvSpPr>
          <p:nvPr>
            <p:ph type="dt" sz="half" idx="10"/>
          </p:nvPr>
        </p:nvSpPr>
        <p:spPr/>
        <p:txBody>
          <a:bodyPr/>
          <a:lstStyle/>
          <a:p>
            <a:r>
              <a:rPr lang="fr-FR"/>
              <a:t>Paris 2018</a:t>
            </a:r>
            <a:endParaRPr lang="fr-FR" dirty="0"/>
          </a:p>
        </p:txBody>
      </p:sp>
      <p:sp>
        <p:nvSpPr>
          <p:cNvPr id="4" name="Footer Placeholder 3"/>
          <p:cNvSpPr>
            <a:spLocks noGrp="1"/>
          </p:cNvSpPr>
          <p:nvPr>
            <p:ph type="ftr" sz="quarter" idx="11"/>
          </p:nvPr>
        </p:nvSpPr>
        <p:spPr/>
        <p:txBody>
          <a:bodyPr/>
          <a:lstStyle/>
          <a:p>
            <a:r>
              <a:rPr lang="fr-FR"/>
              <a:t>I The Next Tech Law Revolution I</a:t>
            </a:r>
            <a:endParaRPr lang="fr-FR" dirty="0"/>
          </a:p>
        </p:txBody>
      </p:sp>
      <p:sp>
        <p:nvSpPr>
          <p:cNvPr id="5" name="Slide Number Placeholder 4"/>
          <p:cNvSpPr>
            <a:spLocks noGrp="1"/>
          </p:cNvSpPr>
          <p:nvPr>
            <p:ph type="sldNum" sz="quarter" idx="12"/>
          </p:nvPr>
        </p:nvSpPr>
        <p:spPr/>
        <p:txBody>
          <a:bodyPr/>
          <a:lstStyle/>
          <a:p>
            <a:fld id="{DE8468DB-4243-4B31-BCEA-CCDEAA782BAE}" type="slidenum">
              <a:rPr lang="fr-FR" smtClean="0"/>
              <a:pPr/>
              <a:t>6</a:t>
            </a:fld>
            <a:endParaRPr lang="fr-FR"/>
          </a:p>
        </p:txBody>
      </p:sp>
      <p:sp>
        <p:nvSpPr>
          <p:cNvPr id="6" name="TextBox 5"/>
          <p:cNvSpPr txBox="1"/>
          <p:nvPr/>
        </p:nvSpPr>
        <p:spPr>
          <a:xfrm>
            <a:off x="838200" y="1419981"/>
            <a:ext cx="10515600" cy="4632037"/>
          </a:xfrm>
          <a:prstGeom prst="rect">
            <a:avLst/>
          </a:prstGeom>
          <a:noFill/>
        </p:spPr>
        <p:txBody>
          <a:bodyPr wrap="square" rtlCol="0">
            <a:spAutoFit/>
          </a:bodyPr>
          <a:lstStyle/>
          <a:p>
            <a:pPr marL="285750" indent="-285750">
              <a:buFont typeface="Arial" panose="020B0604020202020204" pitchFamily="34" charset="0"/>
              <a:buChar char="•"/>
            </a:pPr>
            <a:r>
              <a:rPr lang="fr-FR" dirty="0"/>
              <a:t>Risque le plus important - intégration</a:t>
            </a:r>
          </a:p>
          <a:p>
            <a:pPr marL="742950" lvl="1" indent="-285750">
              <a:buFont typeface="Wingdings" panose="05000000000000000000" pitchFamily="2" charset="2"/>
              <a:buChar char="Ø"/>
            </a:pPr>
            <a:r>
              <a:rPr lang="fr-FR" dirty="0"/>
              <a:t>Technique - la solution ne fonctionne pas</a:t>
            </a:r>
          </a:p>
          <a:p>
            <a:pPr marL="742950" lvl="1" indent="-285750">
              <a:buFont typeface="Wingdings" panose="05000000000000000000" pitchFamily="2" charset="2"/>
              <a:buChar char="Ø"/>
            </a:pPr>
            <a:r>
              <a:rPr lang="fr-FR" dirty="0"/>
              <a:t>Financière - coût de l'exécution du travail.</a:t>
            </a:r>
          </a:p>
          <a:p>
            <a:pPr marL="742950" lvl="1" indent="-285750">
              <a:buFont typeface="Wingdings" panose="05000000000000000000" pitchFamily="2" charset="2"/>
              <a:buChar char="Ø"/>
            </a:pPr>
            <a:r>
              <a:rPr lang="fr-FR" dirty="0"/>
              <a:t>Contractuel - qui est responsable /trouver les coupables</a:t>
            </a:r>
          </a:p>
          <a:p>
            <a:pPr>
              <a:lnSpc>
                <a:spcPts val="1800"/>
              </a:lnSpc>
            </a:pPr>
            <a:endParaRPr lang="en-GB" dirty="0"/>
          </a:p>
          <a:p>
            <a:pPr marL="285750" lvl="2" indent="-285750" fontAlgn="base">
              <a:lnSpc>
                <a:spcPts val="1800"/>
              </a:lnSpc>
              <a:spcBef>
                <a:spcPts val="0"/>
              </a:spcBef>
              <a:spcAft>
                <a:spcPts val="1200"/>
              </a:spcAft>
              <a:buClr>
                <a:srgbClr val="462F30"/>
              </a:buClr>
              <a:buSzPct val="110000"/>
              <a:buFont typeface="Arial" pitchFamily="34" charset="0"/>
              <a:buChar char="•"/>
            </a:pPr>
            <a:r>
              <a:rPr lang="fr-FR" dirty="0"/>
              <a:t>Qui supporte le risque contractuel : client, développeur/intégrateur, tous les fournisseurs ?</a:t>
            </a:r>
          </a:p>
          <a:p>
            <a:pPr marL="742950" lvl="3" indent="-285750" fontAlgn="base">
              <a:lnSpc>
                <a:spcPts val="1800"/>
              </a:lnSpc>
              <a:spcAft>
                <a:spcPts val="1200"/>
              </a:spcAft>
              <a:buClr>
                <a:srgbClr val="462F30"/>
              </a:buClr>
              <a:buSzPct val="110000"/>
              <a:buFont typeface="Wingdings" panose="05000000000000000000" pitchFamily="2" charset="2"/>
              <a:buChar char="Ø"/>
            </a:pPr>
            <a:r>
              <a:rPr lang="en-GB" dirty="0"/>
              <a:t>Plus </a:t>
            </a:r>
            <a:r>
              <a:rPr lang="en-GB" dirty="0" err="1"/>
              <a:t>d’objectifs</a:t>
            </a:r>
            <a:r>
              <a:rPr lang="en-GB" dirty="0"/>
              <a:t> de </a:t>
            </a:r>
            <a:r>
              <a:rPr lang="en-GB" dirty="0" err="1"/>
              <a:t>niveaux</a:t>
            </a:r>
            <a:r>
              <a:rPr lang="en-GB" dirty="0"/>
              <a:t> de services, </a:t>
            </a:r>
            <a:r>
              <a:rPr lang="en-GB" dirty="0" err="1"/>
              <a:t>d’accords</a:t>
            </a:r>
            <a:r>
              <a:rPr lang="en-GB" dirty="0"/>
              <a:t> de collaboration, de </a:t>
            </a:r>
            <a:r>
              <a:rPr lang="en-GB" dirty="0" err="1"/>
              <a:t>calendriers</a:t>
            </a:r>
            <a:r>
              <a:rPr lang="en-GB" dirty="0"/>
              <a:t>, de </a:t>
            </a:r>
            <a:r>
              <a:rPr lang="en-GB" dirty="0" err="1"/>
              <a:t>responsabilités</a:t>
            </a:r>
            <a:r>
              <a:rPr lang="en-GB" dirty="0"/>
              <a:t> </a:t>
            </a:r>
            <a:r>
              <a:rPr lang="en-GB" dirty="0" err="1"/>
              <a:t>managériales</a:t>
            </a:r>
            <a:endParaRPr lang="en-GB" dirty="0"/>
          </a:p>
          <a:p>
            <a:pPr marL="742950" lvl="3" indent="-285750" fontAlgn="base">
              <a:lnSpc>
                <a:spcPts val="1800"/>
              </a:lnSpc>
              <a:spcAft>
                <a:spcPts val="1200"/>
              </a:spcAft>
              <a:buClr>
                <a:srgbClr val="462F30"/>
              </a:buClr>
              <a:buSzPct val="110000"/>
              <a:buFont typeface="Wingdings" panose="05000000000000000000" pitchFamily="2" charset="2"/>
              <a:buChar char="Ø"/>
            </a:pPr>
            <a:r>
              <a:rPr lang="en-GB" dirty="0" err="1"/>
              <a:t>Traitement</a:t>
            </a:r>
            <a:r>
              <a:rPr lang="en-GB" dirty="0"/>
              <a:t> des solutions cloud</a:t>
            </a:r>
          </a:p>
          <a:p>
            <a:pPr marL="914400" lvl="4" fontAlgn="base">
              <a:spcAft>
                <a:spcPts val="600"/>
              </a:spcAft>
              <a:buClr>
                <a:srgbClr val="462F30"/>
              </a:buClr>
              <a:buSzPct val="110000"/>
            </a:pPr>
            <a:endParaRPr lang="en-GB" dirty="0"/>
          </a:p>
          <a:p>
            <a:pPr marL="285750" indent="-285750">
              <a:buFont typeface="Arial" panose="020B0604020202020204" pitchFamily="34" charset="0"/>
              <a:buChar char="•"/>
            </a:pPr>
            <a:r>
              <a:rPr lang="en-GB" dirty="0" err="1"/>
              <a:t>Eléments</a:t>
            </a:r>
            <a:r>
              <a:rPr lang="en-GB" dirty="0"/>
              <a:t> de base</a:t>
            </a:r>
          </a:p>
          <a:p>
            <a:pPr marL="742950" lvl="1" indent="-285750">
              <a:buFont typeface="Wingdings" panose="05000000000000000000" pitchFamily="2" charset="2"/>
              <a:buChar char="Ø"/>
            </a:pPr>
            <a:r>
              <a:rPr lang="en-GB" dirty="0" err="1"/>
              <a:t>Exemple</a:t>
            </a:r>
            <a:r>
              <a:rPr lang="en-GB" dirty="0"/>
              <a:t> </a:t>
            </a:r>
            <a:r>
              <a:rPr lang="en-GB" dirty="0" err="1"/>
              <a:t>édifiant</a:t>
            </a:r>
            <a:r>
              <a:rPr lang="en-GB" dirty="0"/>
              <a:t> – </a:t>
            </a:r>
            <a:r>
              <a:rPr lang="en-GB" i="1" dirty="0"/>
              <a:t>SAP v Diageo </a:t>
            </a:r>
          </a:p>
          <a:p>
            <a:pPr marL="285750" lvl="2" indent="-285750" fontAlgn="base">
              <a:spcBef>
                <a:spcPts val="0"/>
              </a:spcBef>
              <a:spcAft>
                <a:spcPts val="600"/>
              </a:spcAft>
              <a:buClr>
                <a:srgbClr val="462F30"/>
              </a:buClr>
              <a:buSzPct val="110000"/>
              <a:buFont typeface="Arial" pitchFamily="34" charset="0"/>
              <a:buChar char="•"/>
            </a:pPr>
            <a:endParaRPr lang="en-GB" dirty="0"/>
          </a:p>
          <a:p>
            <a:pPr marL="742950" lvl="1" indent="-285750">
              <a:buFontTx/>
              <a:buChar char="-"/>
            </a:pPr>
            <a:endParaRPr lang="en-GB" dirty="0"/>
          </a:p>
          <a:p>
            <a:endParaRPr lang="en-GB" dirty="0"/>
          </a:p>
        </p:txBody>
      </p:sp>
    </p:spTree>
    <p:extLst>
      <p:ext uri="{BB962C8B-B14F-4D97-AF65-F5344CB8AC3E}">
        <p14:creationId xmlns:p14="http://schemas.microsoft.com/office/powerpoint/2010/main" val="35600105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dirty="0"/>
              <a:t>Principales questions juridiques et commerciales : la méthode Agile (point de vue du client)</a:t>
            </a:r>
            <a:endParaRPr lang="en-GB" dirty="0"/>
          </a:p>
        </p:txBody>
      </p:sp>
      <p:sp>
        <p:nvSpPr>
          <p:cNvPr id="3" name="Date Placeholder 2"/>
          <p:cNvSpPr>
            <a:spLocks noGrp="1"/>
          </p:cNvSpPr>
          <p:nvPr>
            <p:ph type="dt" sz="half" idx="10"/>
          </p:nvPr>
        </p:nvSpPr>
        <p:spPr/>
        <p:txBody>
          <a:bodyPr/>
          <a:lstStyle/>
          <a:p>
            <a:r>
              <a:rPr lang="fr-FR"/>
              <a:t>Paris 2018</a:t>
            </a:r>
            <a:endParaRPr lang="fr-FR" dirty="0"/>
          </a:p>
        </p:txBody>
      </p:sp>
      <p:sp>
        <p:nvSpPr>
          <p:cNvPr id="4" name="Footer Placeholder 3"/>
          <p:cNvSpPr>
            <a:spLocks noGrp="1"/>
          </p:cNvSpPr>
          <p:nvPr>
            <p:ph type="ftr" sz="quarter" idx="11"/>
          </p:nvPr>
        </p:nvSpPr>
        <p:spPr/>
        <p:txBody>
          <a:bodyPr/>
          <a:lstStyle/>
          <a:p>
            <a:r>
              <a:rPr lang="fr-FR"/>
              <a:t>I The Next Tech Law Revolution I</a:t>
            </a:r>
            <a:endParaRPr lang="fr-FR" dirty="0"/>
          </a:p>
        </p:txBody>
      </p:sp>
      <p:sp>
        <p:nvSpPr>
          <p:cNvPr id="5" name="Slide Number Placeholder 4"/>
          <p:cNvSpPr>
            <a:spLocks noGrp="1"/>
          </p:cNvSpPr>
          <p:nvPr>
            <p:ph type="sldNum" sz="quarter" idx="12"/>
          </p:nvPr>
        </p:nvSpPr>
        <p:spPr/>
        <p:txBody>
          <a:bodyPr/>
          <a:lstStyle/>
          <a:p>
            <a:fld id="{DE8468DB-4243-4B31-BCEA-CCDEAA782BAE}" type="slidenum">
              <a:rPr lang="fr-FR" smtClean="0"/>
              <a:pPr/>
              <a:t>7</a:t>
            </a:fld>
            <a:endParaRPr lang="fr-FR"/>
          </a:p>
        </p:txBody>
      </p:sp>
      <p:graphicFrame>
        <p:nvGraphicFramePr>
          <p:cNvPr id="6" name="Table 5"/>
          <p:cNvGraphicFramePr>
            <a:graphicFrameLocks noGrp="1"/>
          </p:cNvGraphicFramePr>
          <p:nvPr>
            <p:extLst>
              <p:ext uri="{D42A27DB-BD31-4B8C-83A1-F6EECF244321}">
                <p14:modId xmlns:p14="http://schemas.microsoft.com/office/powerpoint/2010/main" val="1899971774"/>
              </p:ext>
            </p:extLst>
          </p:nvPr>
        </p:nvGraphicFramePr>
        <p:xfrm>
          <a:off x="838200" y="1407672"/>
          <a:ext cx="10515600" cy="4874141"/>
        </p:xfrm>
        <a:graphic>
          <a:graphicData uri="http://schemas.openxmlformats.org/drawingml/2006/table">
            <a:tbl>
              <a:tblPr firstRow="1" bandRow="1">
                <a:tableStyleId>{5C22544A-7EE6-4342-B048-85BDC9FD1C3A}</a:tableStyleId>
              </a:tblPr>
              <a:tblGrid>
                <a:gridCol w="3505200">
                  <a:extLst>
                    <a:ext uri="{9D8B030D-6E8A-4147-A177-3AD203B41FA5}">
                      <a16:colId xmlns:a16="http://schemas.microsoft.com/office/drawing/2014/main" val="20000"/>
                    </a:ext>
                  </a:extLst>
                </a:gridCol>
                <a:gridCol w="3505200">
                  <a:extLst>
                    <a:ext uri="{9D8B030D-6E8A-4147-A177-3AD203B41FA5}">
                      <a16:colId xmlns:a16="http://schemas.microsoft.com/office/drawing/2014/main" val="20001"/>
                    </a:ext>
                  </a:extLst>
                </a:gridCol>
                <a:gridCol w="3505200">
                  <a:extLst>
                    <a:ext uri="{9D8B030D-6E8A-4147-A177-3AD203B41FA5}">
                      <a16:colId xmlns:a16="http://schemas.microsoft.com/office/drawing/2014/main" val="2428398834"/>
                    </a:ext>
                  </a:extLst>
                </a:gridCol>
              </a:tblGrid>
              <a:tr h="896883">
                <a:tc>
                  <a:txBody>
                    <a:bodyPr/>
                    <a:lstStyle/>
                    <a:p>
                      <a:pPr algn="ctr"/>
                      <a:r>
                        <a:rPr lang="en-GB" dirty="0"/>
                        <a:t>CARACTERISTIQUES</a:t>
                      </a:r>
                    </a:p>
                  </a:txBody>
                  <a:tcPr anchor="ctr"/>
                </a:tc>
                <a:tc>
                  <a:txBody>
                    <a:bodyPr/>
                    <a:lstStyle/>
                    <a:p>
                      <a:pPr algn="ctr"/>
                      <a:r>
                        <a:rPr lang="en-GB" dirty="0"/>
                        <a:t>RISQUE</a:t>
                      </a:r>
                    </a:p>
                  </a:txBody>
                  <a:tcPr anchor="ctr"/>
                </a:tc>
                <a:tc>
                  <a:txBody>
                    <a:bodyPr/>
                    <a:lstStyle/>
                    <a:p>
                      <a:pPr algn="ctr"/>
                      <a:r>
                        <a:rPr lang="en-GB" dirty="0"/>
                        <a:t>ATTENUATION</a:t>
                      </a:r>
                    </a:p>
                  </a:txBody>
                  <a:tcPr anchor="ctr"/>
                </a:tc>
                <a:extLst>
                  <a:ext uri="{0D108BD9-81ED-4DB2-BD59-A6C34878D82A}">
                    <a16:rowId xmlns:a16="http://schemas.microsoft.com/office/drawing/2014/main" val="10000"/>
                  </a:ext>
                </a:extLst>
              </a:tr>
              <a:tr h="101961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baseline="0" dirty="0"/>
                        <a:t>Souplesse, changement de paradigme, déplacement du périmètre</a:t>
                      </a:r>
                    </a:p>
                  </a:txBody>
                  <a:tcPr/>
                </a:tc>
                <a:tc>
                  <a:txBody>
                    <a:bodyPr/>
                    <a:lstStyle/>
                    <a:p>
                      <a:r>
                        <a:rPr lang="fr-FR" dirty="0"/>
                        <a:t>Aucune certitude de coût (coût financier et en temps réel ?), manque de documentation, confusion quant</a:t>
                      </a:r>
                      <a:r>
                        <a:rPr lang="fr-FR" baseline="0" dirty="0"/>
                        <a:t> à</a:t>
                      </a:r>
                      <a:r>
                        <a:rPr lang="fr-FR" dirty="0"/>
                        <a:t> la propriété des droits de PI</a:t>
                      </a:r>
                      <a:endParaRPr lang="en-GB" dirty="0"/>
                    </a:p>
                  </a:txBody>
                  <a:tcPr/>
                </a:tc>
                <a:tc>
                  <a:txBody>
                    <a:bodyPr/>
                    <a:lstStyle/>
                    <a:p>
                      <a:r>
                        <a:rPr lang="en-GB" dirty="0" err="1"/>
                        <a:t>Nombre</a:t>
                      </a:r>
                      <a:r>
                        <a:rPr lang="en-GB" dirty="0"/>
                        <a:t> de sprints, MVP (“minimal viable product”)</a:t>
                      </a:r>
                    </a:p>
                  </a:txBody>
                  <a:tcPr/>
                </a:tc>
                <a:extLst>
                  <a:ext uri="{0D108BD9-81ED-4DB2-BD59-A6C34878D82A}">
                    <a16:rowId xmlns:a16="http://schemas.microsoft.com/office/drawing/2014/main" val="10001"/>
                  </a:ext>
                </a:extLst>
              </a:tr>
              <a:tr h="1019614">
                <a:tc>
                  <a:txBody>
                    <a:bodyPr/>
                    <a:lstStyle/>
                    <a:p>
                      <a:r>
                        <a:rPr lang="en-GB" dirty="0"/>
                        <a:t>Travail </a:t>
                      </a:r>
                      <a:r>
                        <a:rPr lang="en-GB" dirty="0" err="1"/>
                        <a:t>collaboratif</a:t>
                      </a:r>
                      <a:endParaRPr lang="en-GB" dirty="0"/>
                    </a:p>
                  </a:txBody>
                  <a:tcPr/>
                </a:tc>
                <a:tc>
                  <a:txBody>
                    <a:bodyPr/>
                    <a:lstStyle/>
                    <a:p>
                      <a:r>
                        <a:rPr lang="fr-FR" dirty="0"/>
                        <a:t>Absence de garanties, imputation de la responsabilité, difficulté</a:t>
                      </a:r>
                      <a:r>
                        <a:rPr lang="fr-FR" baseline="0" dirty="0"/>
                        <a:t> </a:t>
                      </a:r>
                      <a:r>
                        <a:rPr lang="fr-FR" dirty="0"/>
                        <a:t>à prouver les manquements</a:t>
                      </a:r>
                      <a:endParaRPr lang="en-GB" dirty="0"/>
                    </a:p>
                  </a:txBody>
                  <a:tcPr/>
                </a:tc>
                <a:tc>
                  <a:txBody>
                    <a:bodyPr/>
                    <a:lstStyle/>
                    <a:p>
                      <a:r>
                        <a:rPr lang="fr-FR" dirty="0"/>
                        <a:t>Mettre l'accent sur la qualité du personnel, les obligations de management, de</a:t>
                      </a:r>
                      <a:r>
                        <a:rPr lang="fr-FR" baseline="0" dirty="0"/>
                        <a:t> diligence</a:t>
                      </a:r>
                      <a:r>
                        <a:rPr lang="fr-FR" dirty="0"/>
                        <a:t> et</a:t>
                      </a:r>
                      <a:r>
                        <a:rPr lang="fr-FR" baseline="0" dirty="0"/>
                        <a:t> d’</a:t>
                      </a:r>
                      <a:r>
                        <a:rPr lang="fr-FR" dirty="0"/>
                        <a:t>assistance</a:t>
                      </a:r>
                      <a:endParaRPr lang="en-GB" dirty="0"/>
                    </a:p>
                  </a:txBody>
                  <a:tcPr/>
                </a:tc>
                <a:extLst>
                  <a:ext uri="{0D108BD9-81ED-4DB2-BD59-A6C34878D82A}">
                    <a16:rowId xmlns:a16="http://schemas.microsoft.com/office/drawing/2014/main" val="10002"/>
                  </a:ext>
                </a:extLst>
              </a:tr>
              <a:tr h="1325498">
                <a:tc>
                  <a:txBody>
                    <a:bodyPr/>
                    <a:lstStyle/>
                    <a:p>
                      <a:r>
                        <a:rPr lang="en-GB" dirty="0"/>
                        <a:t>Premières </a:t>
                      </a:r>
                      <a:r>
                        <a:rPr lang="en-GB" dirty="0" err="1"/>
                        <a:t>fonctionnalités</a:t>
                      </a:r>
                      <a:r>
                        <a:rPr lang="en-GB" dirty="0"/>
                        <a:t> </a:t>
                      </a:r>
                      <a:r>
                        <a:rPr lang="en-GB" dirty="0" err="1"/>
                        <a:t>exploitables</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a:t>Manque de discipline client, gestion des fournisseurs / gouvernance onéreuse </a:t>
                      </a:r>
                      <a:endParaRPr lang="en-GB" dirty="0"/>
                    </a:p>
                  </a:txBody>
                  <a:tcPr/>
                </a:tc>
                <a:tc>
                  <a:txBody>
                    <a:bodyPr/>
                    <a:lstStyle/>
                    <a:p>
                      <a:r>
                        <a:rPr lang="fr-FR" dirty="0"/>
                        <a:t>Procédures de gouvernance solides, avertissement préalable</a:t>
                      </a:r>
                      <a:endParaRPr lang="en-GB"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696754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dirty="0"/>
              <a:t>Principales questions juridiques et commerciales : Quand les choses tournent mal</a:t>
            </a:r>
            <a:endParaRPr lang="en-GB" dirty="0"/>
          </a:p>
        </p:txBody>
      </p:sp>
      <p:sp>
        <p:nvSpPr>
          <p:cNvPr id="3" name="Date Placeholder 2"/>
          <p:cNvSpPr>
            <a:spLocks noGrp="1"/>
          </p:cNvSpPr>
          <p:nvPr>
            <p:ph type="dt" sz="half" idx="10"/>
          </p:nvPr>
        </p:nvSpPr>
        <p:spPr/>
        <p:txBody>
          <a:bodyPr/>
          <a:lstStyle/>
          <a:p>
            <a:r>
              <a:rPr lang="fr-FR"/>
              <a:t>Paris 2018</a:t>
            </a:r>
            <a:endParaRPr lang="fr-FR" dirty="0"/>
          </a:p>
        </p:txBody>
      </p:sp>
      <p:sp>
        <p:nvSpPr>
          <p:cNvPr id="4" name="Footer Placeholder 3"/>
          <p:cNvSpPr>
            <a:spLocks noGrp="1"/>
          </p:cNvSpPr>
          <p:nvPr>
            <p:ph type="ftr" sz="quarter" idx="11"/>
          </p:nvPr>
        </p:nvSpPr>
        <p:spPr/>
        <p:txBody>
          <a:bodyPr/>
          <a:lstStyle/>
          <a:p>
            <a:r>
              <a:rPr lang="fr-FR"/>
              <a:t>I The Next Tech Law Revolution I</a:t>
            </a:r>
            <a:endParaRPr lang="fr-FR" dirty="0"/>
          </a:p>
        </p:txBody>
      </p:sp>
      <p:sp>
        <p:nvSpPr>
          <p:cNvPr id="5" name="Slide Number Placeholder 4"/>
          <p:cNvSpPr>
            <a:spLocks noGrp="1"/>
          </p:cNvSpPr>
          <p:nvPr>
            <p:ph type="sldNum" sz="quarter" idx="12"/>
          </p:nvPr>
        </p:nvSpPr>
        <p:spPr/>
        <p:txBody>
          <a:bodyPr/>
          <a:lstStyle/>
          <a:p>
            <a:fld id="{DE8468DB-4243-4B31-BCEA-CCDEAA782BAE}" type="slidenum">
              <a:rPr lang="fr-FR" smtClean="0"/>
              <a:pPr/>
              <a:t>8</a:t>
            </a:fld>
            <a:endParaRPr lang="fr-FR"/>
          </a:p>
        </p:txBody>
      </p:sp>
      <p:sp>
        <p:nvSpPr>
          <p:cNvPr id="6" name="Rectangle 5"/>
          <p:cNvSpPr/>
          <p:nvPr/>
        </p:nvSpPr>
        <p:spPr>
          <a:xfrm>
            <a:off x="838200" y="1523999"/>
            <a:ext cx="10515600" cy="5093702"/>
          </a:xfrm>
          <a:prstGeom prst="rect">
            <a:avLst/>
          </a:prstGeom>
        </p:spPr>
        <p:txBody>
          <a:bodyPr wrap="square">
            <a:spAutoFit/>
          </a:bodyPr>
          <a:lstStyle/>
          <a:p>
            <a:pPr marL="0" lvl="1" indent="-457200" fontAlgn="base">
              <a:spcAft>
                <a:spcPts val="600"/>
              </a:spcAft>
              <a:buClr>
                <a:srgbClr val="462F30"/>
              </a:buClr>
              <a:buSzPct val="110000"/>
              <a:buFont typeface="Arial" pitchFamily="34" charset="0"/>
              <a:buChar char="•"/>
            </a:pPr>
            <a:r>
              <a:rPr lang="fr-FR" dirty="0"/>
              <a:t>Mécanismes d'incitation</a:t>
            </a:r>
          </a:p>
          <a:p>
            <a:pPr marL="742950" lvl="2" indent="-285750" fontAlgn="base">
              <a:spcAft>
                <a:spcPts val="600"/>
              </a:spcAft>
              <a:buClr>
                <a:srgbClr val="462F30"/>
              </a:buClr>
              <a:buSzPct val="110000"/>
              <a:buFont typeface="Wingdings" panose="05000000000000000000" pitchFamily="2" charset="2"/>
              <a:buChar char="Ø"/>
            </a:pPr>
            <a:r>
              <a:rPr lang="fr-FR" dirty="0"/>
              <a:t>Dommages-intérêts liquidés</a:t>
            </a:r>
          </a:p>
          <a:p>
            <a:pPr marL="742950" lvl="3" indent="-285750" fontAlgn="base">
              <a:spcAft>
                <a:spcPts val="600"/>
              </a:spcAft>
              <a:buClr>
                <a:srgbClr val="462F30"/>
              </a:buClr>
              <a:buSzPct val="110000"/>
              <a:buFont typeface="Wingdings" panose="05000000000000000000" pitchFamily="2" charset="2"/>
              <a:buChar char="Ø"/>
            </a:pPr>
            <a:r>
              <a:rPr lang="fr-FR" dirty="0"/>
              <a:t>Retenue / rétention</a:t>
            </a:r>
          </a:p>
          <a:p>
            <a:pPr marL="742950" lvl="3" indent="-285750" fontAlgn="base">
              <a:spcAft>
                <a:spcPts val="600"/>
              </a:spcAft>
              <a:buClr>
                <a:srgbClr val="462F30"/>
              </a:buClr>
              <a:buSzPct val="110000"/>
              <a:buFont typeface="Wingdings" panose="05000000000000000000" pitchFamily="2" charset="2"/>
              <a:buChar char="Ø"/>
            </a:pPr>
            <a:r>
              <a:rPr lang="fr-FR" dirty="0"/>
              <a:t>Sondages sur la satisfaction de la clientèle</a:t>
            </a:r>
          </a:p>
          <a:p>
            <a:pPr marL="742950" lvl="3" indent="-285750" fontAlgn="base">
              <a:spcAft>
                <a:spcPts val="600"/>
              </a:spcAft>
              <a:buClr>
                <a:srgbClr val="462F30"/>
              </a:buClr>
              <a:buSzPct val="110000"/>
              <a:buFont typeface="Wingdings" panose="05000000000000000000" pitchFamily="2" charset="2"/>
              <a:buChar char="Ø"/>
            </a:pPr>
            <a:r>
              <a:rPr lang="fr-FR" dirty="0"/>
              <a:t>Client de référence</a:t>
            </a:r>
          </a:p>
          <a:p>
            <a:pPr marL="457200" lvl="3" fontAlgn="base">
              <a:spcAft>
                <a:spcPts val="600"/>
              </a:spcAft>
              <a:buClr>
                <a:srgbClr val="462F30"/>
              </a:buClr>
              <a:buSzPct val="110000"/>
            </a:pPr>
            <a:endParaRPr lang="en-GB" dirty="0"/>
          </a:p>
          <a:p>
            <a:pPr marL="285750" lvl="2" indent="-285750" fontAlgn="base">
              <a:spcAft>
                <a:spcPts val="600"/>
              </a:spcAft>
              <a:buClr>
                <a:srgbClr val="462F30"/>
              </a:buClr>
              <a:buSzPct val="110000"/>
              <a:buFont typeface="Arial" pitchFamily="34" charset="0"/>
              <a:buChar char="•"/>
            </a:pPr>
            <a:r>
              <a:rPr lang="fr-FR" dirty="0"/>
              <a:t>Responsabilité</a:t>
            </a:r>
          </a:p>
          <a:p>
            <a:pPr marL="742950" lvl="3" indent="-285750" fontAlgn="base">
              <a:spcAft>
                <a:spcPts val="600"/>
              </a:spcAft>
              <a:buClr>
                <a:srgbClr val="462F30"/>
              </a:buClr>
              <a:buSzPct val="110000"/>
              <a:buFont typeface="Wingdings" panose="05000000000000000000" pitchFamily="2" charset="2"/>
              <a:buChar char="Ø"/>
            </a:pPr>
            <a:r>
              <a:rPr lang="fr-FR" dirty="0"/>
              <a:t>Responsabilité illimitée - confidentialité ?  Violation des droits de propriété intellectuelle ? Renonciation ?</a:t>
            </a:r>
          </a:p>
          <a:p>
            <a:pPr marL="742950" lvl="3" indent="-285750" fontAlgn="base">
              <a:spcAft>
                <a:spcPts val="600"/>
              </a:spcAft>
              <a:buClr>
                <a:srgbClr val="462F30"/>
              </a:buClr>
              <a:buSzPct val="110000"/>
              <a:buFont typeface="Wingdings" panose="05000000000000000000" pitchFamily="2" charset="2"/>
              <a:buChar char="Ø"/>
            </a:pPr>
            <a:r>
              <a:rPr lang="fr-FR" dirty="0"/>
              <a:t>Pertes directes présumées - coûts payables à des  tiers fournisseurs ? Dédommagement de clients à titre gracieux ?  Amendes règlementaires ?  Perte de profit ?</a:t>
            </a:r>
          </a:p>
          <a:p>
            <a:pPr marL="742950" lvl="3" indent="-285750" fontAlgn="base">
              <a:spcAft>
                <a:spcPts val="600"/>
              </a:spcAft>
              <a:buClr>
                <a:srgbClr val="462F30"/>
              </a:buClr>
              <a:buSzPct val="110000"/>
              <a:buFont typeface="Wingdings" panose="05000000000000000000" pitchFamily="2" charset="2"/>
              <a:buChar char="Ø"/>
            </a:pPr>
            <a:r>
              <a:rPr lang="fr-FR" dirty="0"/>
              <a:t>Plafonds - 100 %, 150 %, 200 % ? </a:t>
            </a:r>
            <a:r>
              <a:rPr lang="fr-FR" i="1" dirty="0" err="1"/>
              <a:t>build</a:t>
            </a:r>
            <a:r>
              <a:rPr lang="fr-FR" dirty="0"/>
              <a:t>,  transition ou </a:t>
            </a:r>
            <a:r>
              <a:rPr lang="fr-FR" i="1" dirty="0" err="1"/>
              <a:t>run</a:t>
            </a:r>
            <a:r>
              <a:rPr lang="fr-FR" dirty="0"/>
              <a:t> ?  Des plafonds séparés pour la propriété, les données / la sécurité, les données personnelles ?</a:t>
            </a:r>
          </a:p>
          <a:p>
            <a:pPr marL="742950" lvl="3" indent="-285750" fontAlgn="base">
              <a:spcAft>
                <a:spcPts val="600"/>
              </a:spcAft>
              <a:buClr>
                <a:srgbClr val="462F30"/>
              </a:buClr>
              <a:buSzPct val="110000"/>
              <a:buFont typeface="Wingdings" panose="05000000000000000000" pitchFamily="2" charset="2"/>
              <a:buChar char="Ø"/>
            </a:pPr>
            <a:r>
              <a:rPr lang="fr-FR" dirty="0"/>
              <a:t>La Cyber assurance </a:t>
            </a:r>
            <a:endParaRPr lang="en-GB" dirty="0"/>
          </a:p>
          <a:p>
            <a:pPr marL="457200" lvl="3" fontAlgn="base">
              <a:spcAft>
                <a:spcPts val="600"/>
              </a:spcAft>
              <a:buClr>
                <a:srgbClr val="462F30"/>
              </a:buClr>
              <a:buSzPct val="110000"/>
            </a:pPr>
            <a:endParaRPr lang="en-GB" dirty="0"/>
          </a:p>
        </p:txBody>
      </p:sp>
    </p:spTree>
    <p:extLst>
      <p:ext uri="{BB962C8B-B14F-4D97-AF65-F5344CB8AC3E}">
        <p14:creationId xmlns:p14="http://schemas.microsoft.com/office/powerpoint/2010/main" val="5800620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dirty="0"/>
              <a:t>Principales questions juridiques et commerciales : le RGPD</a:t>
            </a:r>
            <a:endParaRPr lang="en-GB" dirty="0"/>
          </a:p>
        </p:txBody>
      </p:sp>
      <p:sp>
        <p:nvSpPr>
          <p:cNvPr id="3" name="Date Placeholder 2"/>
          <p:cNvSpPr>
            <a:spLocks noGrp="1"/>
          </p:cNvSpPr>
          <p:nvPr>
            <p:ph type="dt" sz="half" idx="10"/>
          </p:nvPr>
        </p:nvSpPr>
        <p:spPr/>
        <p:txBody>
          <a:bodyPr/>
          <a:lstStyle/>
          <a:p>
            <a:r>
              <a:rPr lang="fr-FR"/>
              <a:t>Paris 2018</a:t>
            </a:r>
            <a:endParaRPr lang="fr-FR" dirty="0"/>
          </a:p>
        </p:txBody>
      </p:sp>
      <p:sp>
        <p:nvSpPr>
          <p:cNvPr id="4" name="Footer Placeholder 3"/>
          <p:cNvSpPr>
            <a:spLocks noGrp="1"/>
          </p:cNvSpPr>
          <p:nvPr>
            <p:ph type="ftr" sz="quarter" idx="11"/>
          </p:nvPr>
        </p:nvSpPr>
        <p:spPr/>
        <p:txBody>
          <a:bodyPr/>
          <a:lstStyle/>
          <a:p>
            <a:r>
              <a:rPr lang="fr-FR"/>
              <a:t>I The Next Tech Law Revolution I</a:t>
            </a:r>
            <a:endParaRPr lang="fr-FR" dirty="0"/>
          </a:p>
        </p:txBody>
      </p:sp>
      <p:sp>
        <p:nvSpPr>
          <p:cNvPr id="5" name="Slide Number Placeholder 4"/>
          <p:cNvSpPr>
            <a:spLocks noGrp="1"/>
          </p:cNvSpPr>
          <p:nvPr>
            <p:ph type="sldNum" sz="quarter" idx="12"/>
          </p:nvPr>
        </p:nvSpPr>
        <p:spPr/>
        <p:txBody>
          <a:bodyPr/>
          <a:lstStyle/>
          <a:p>
            <a:fld id="{DE8468DB-4243-4B31-BCEA-CCDEAA782BAE}" type="slidenum">
              <a:rPr lang="fr-FR" smtClean="0"/>
              <a:pPr/>
              <a:t>9</a:t>
            </a:fld>
            <a:endParaRPr lang="fr-FR"/>
          </a:p>
        </p:txBody>
      </p:sp>
      <p:sp>
        <p:nvSpPr>
          <p:cNvPr id="6" name="Rectangle 5"/>
          <p:cNvSpPr/>
          <p:nvPr/>
        </p:nvSpPr>
        <p:spPr>
          <a:xfrm>
            <a:off x="838200" y="1523999"/>
            <a:ext cx="10515600" cy="4893647"/>
          </a:xfrm>
          <a:prstGeom prst="rect">
            <a:avLst/>
          </a:prstGeom>
        </p:spPr>
        <p:txBody>
          <a:bodyPr wrap="square">
            <a:spAutoFit/>
          </a:bodyPr>
          <a:lstStyle/>
          <a:p>
            <a:pPr marL="285750" lvl="2" indent="-285750" fontAlgn="base">
              <a:spcBef>
                <a:spcPts val="0"/>
              </a:spcBef>
              <a:spcAft>
                <a:spcPts val="600"/>
              </a:spcAft>
              <a:buClr>
                <a:srgbClr val="462F30"/>
              </a:buClr>
              <a:buSzPct val="110000"/>
              <a:buFont typeface="Arial" pitchFamily="34" charset="0"/>
              <a:buChar char="•"/>
            </a:pPr>
            <a:r>
              <a:rPr lang="fr-FR" dirty="0"/>
              <a:t>Renégociation ou nouvelles dispositions - une approche différente ?</a:t>
            </a:r>
          </a:p>
          <a:p>
            <a:pPr marL="0" lvl="2" fontAlgn="base">
              <a:spcBef>
                <a:spcPts val="0"/>
              </a:spcBef>
              <a:spcAft>
                <a:spcPts val="600"/>
              </a:spcAft>
              <a:buClr>
                <a:srgbClr val="462F30"/>
              </a:buClr>
              <a:buSzPct val="110000"/>
            </a:pPr>
            <a:endParaRPr lang="en-GB" dirty="0"/>
          </a:p>
          <a:p>
            <a:pPr marL="285750" lvl="2" indent="-285750" fontAlgn="base">
              <a:spcBef>
                <a:spcPts val="0"/>
              </a:spcBef>
              <a:spcAft>
                <a:spcPts val="600"/>
              </a:spcAft>
              <a:buClr>
                <a:srgbClr val="462F30"/>
              </a:buClr>
              <a:buSzPct val="110000"/>
              <a:buFont typeface="Arial" pitchFamily="34" charset="0"/>
              <a:buChar char="•"/>
            </a:pPr>
            <a:r>
              <a:rPr lang="en-GB" dirty="0" err="1"/>
              <a:t>Indemnisation</a:t>
            </a:r>
            <a:r>
              <a:rPr lang="en-GB" dirty="0"/>
              <a:t> </a:t>
            </a:r>
            <a:r>
              <a:rPr lang="en-GB" dirty="0" err="1"/>
              <a:t>en</a:t>
            </a:r>
            <a:r>
              <a:rPr lang="en-GB" dirty="0"/>
              <a:t> </a:t>
            </a:r>
            <a:r>
              <a:rPr lang="en-GB" dirty="0" err="1"/>
              <a:t>matière</a:t>
            </a:r>
            <a:r>
              <a:rPr lang="en-GB" dirty="0"/>
              <a:t> de </a:t>
            </a:r>
            <a:r>
              <a:rPr lang="en-GB" dirty="0" err="1"/>
              <a:t>données</a:t>
            </a:r>
            <a:r>
              <a:rPr lang="en-GB" dirty="0"/>
              <a:t> </a:t>
            </a:r>
            <a:r>
              <a:rPr lang="en-GB" dirty="0" err="1"/>
              <a:t>personnelles</a:t>
            </a:r>
            <a:endParaRPr lang="en-GB" dirty="0"/>
          </a:p>
          <a:p>
            <a:pPr marL="1200150" lvl="4" indent="-285750" fontAlgn="base">
              <a:spcAft>
                <a:spcPts val="600"/>
              </a:spcAft>
              <a:buClr>
                <a:srgbClr val="462F30"/>
              </a:buClr>
              <a:buSzPct val="110000"/>
              <a:buFont typeface="Wingdings" panose="05000000000000000000" pitchFamily="2" charset="2"/>
              <a:buChar char="Ø"/>
            </a:pPr>
            <a:r>
              <a:rPr lang="en-GB" dirty="0" err="1"/>
              <a:t>réciprocité</a:t>
            </a:r>
            <a:endParaRPr lang="en-GB" dirty="0"/>
          </a:p>
          <a:p>
            <a:pPr marL="1200150" lvl="4" indent="-285750" fontAlgn="base">
              <a:spcAft>
                <a:spcPts val="600"/>
              </a:spcAft>
              <a:buClr>
                <a:srgbClr val="462F30"/>
              </a:buClr>
              <a:buSzPct val="110000"/>
              <a:buFont typeface="Wingdings" panose="05000000000000000000" pitchFamily="2" charset="2"/>
              <a:buChar char="Ø"/>
            </a:pPr>
            <a:r>
              <a:rPr lang="fr-FR" dirty="0"/>
              <a:t>Les réclamations des tiers (personnes concernées) vs les amendes réglementaires vs toutes les pertes</a:t>
            </a:r>
          </a:p>
          <a:p>
            <a:pPr marL="1200150" lvl="4" indent="-285750" fontAlgn="base">
              <a:spcAft>
                <a:spcPts val="600"/>
              </a:spcAft>
              <a:buClr>
                <a:srgbClr val="462F30"/>
              </a:buClr>
              <a:buSzPct val="110000"/>
              <a:buFont typeface="Wingdings" panose="05000000000000000000" pitchFamily="2" charset="2"/>
              <a:buChar char="Ø"/>
            </a:pPr>
            <a:r>
              <a:rPr lang="en-GB" dirty="0" err="1"/>
              <a:t>Déroulement</a:t>
            </a:r>
            <a:r>
              <a:rPr lang="en-GB" dirty="0"/>
              <a:t> de la </a:t>
            </a:r>
            <a:r>
              <a:rPr lang="en-GB" dirty="0" err="1"/>
              <a:t>réclamation</a:t>
            </a:r>
            <a:endParaRPr lang="en-GB" dirty="0"/>
          </a:p>
          <a:p>
            <a:pPr marL="2571750" lvl="7" indent="-285750" fontAlgn="base">
              <a:spcAft>
                <a:spcPts val="600"/>
              </a:spcAft>
              <a:buClr>
                <a:srgbClr val="462F30"/>
              </a:buClr>
              <a:buSzPct val="110000"/>
              <a:buFont typeface="Wingdings" panose="05000000000000000000" pitchFamily="2" charset="2"/>
              <a:buChar char="Ø"/>
            </a:pPr>
            <a:endParaRPr lang="en-GB" dirty="0"/>
          </a:p>
          <a:p>
            <a:pPr indent="352425" fontAlgn="base">
              <a:spcAft>
                <a:spcPts val="600"/>
              </a:spcAft>
              <a:buClr>
                <a:srgbClr val="462F30"/>
              </a:buClr>
              <a:buSzPct val="110000"/>
              <a:buFont typeface="Arial" pitchFamily="34" charset="0"/>
              <a:buChar char="•"/>
              <a:tabLst>
                <a:tab pos="1160463" algn="l"/>
              </a:tabLst>
            </a:pPr>
            <a:r>
              <a:rPr lang="en-GB" dirty="0" err="1"/>
              <a:t>Responsabilité</a:t>
            </a:r>
            <a:r>
              <a:rPr lang="en-GB" dirty="0"/>
              <a:t>  </a:t>
            </a:r>
          </a:p>
          <a:p>
            <a:pPr marL="1371600" lvl="4" indent="-457200" fontAlgn="base">
              <a:spcAft>
                <a:spcPts val="600"/>
              </a:spcAft>
              <a:buClr>
                <a:srgbClr val="462F30"/>
              </a:buClr>
              <a:buSzPct val="110000"/>
              <a:buFont typeface="Wingdings" panose="05000000000000000000" pitchFamily="2" charset="2"/>
              <a:buChar char="Ø"/>
            </a:pPr>
            <a:r>
              <a:rPr lang="en-GB" dirty="0" err="1"/>
              <a:t>Illimitée</a:t>
            </a:r>
            <a:r>
              <a:rPr lang="en-GB" dirty="0"/>
              <a:t> - </a:t>
            </a:r>
            <a:r>
              <a:rPr lang="en-GB" dirty="0" err="1"/>
              <a:t>toujours</a:t>
            </a:r>
            <a:r>
              <a:rPr lang="en-GB" dirty="0"/>
              <a:t> normal ?</a:t>
            </a:r>
          </a:p>
          <a:p>
            <a:pPr marL="1371600" lvl="4" indent="-457200" fontAlgn="base">
              <a:spcAft>
                <a:spcPts val="600"/>
              </a:spcAft>
              <a:buClr>
                <a:srgbClr val="462F30"/>
              </a:buClr>
              <a:buSzPct val="110000"/>
              <a:buFont typeface="Wingdings" panose="05000000000000000000" pitchFamily="2" charset="2"/>
              <a:buChar char="Ø"/>
            </a:pPr>
            <a:r>
              <a:rPr lang="fr-FR" dirty="0"/>
              <a:t>Super plafond vs plafond séparé</a:t>
            </a:r>
          </a:p>
          <a:p>
            <a:pPr marL="1371600" lvl="4" indent="-457200" fontAlgn="base">
              <a:spcAft>
                <a:spcPts val="600"/>
              </a:spcAft>
              <a:buClr>
                <a:srgbClr val="462F30"/>
              </a:buClr>
              <a:buSzPct val="110000"/>
              <a:buFont typeface="Wingdings" panose="05000000000000000000" pitchFamily="2" charset="2"/>
              <a:buChar char="Ø"/>
            </a:pPr>
            <a:r>
              <a:rPr lang="fr-FR" dirty="0"/>
              <a:t>Chevauchements avec des clauses de confidentialité et de sécurité</a:t>
            </a:r>
          </a:p>
          <a:p>
            <a:pPr marL="1371600" lvl="4" indent="-457200" fontAlgn="base">
              <a:spcAft>
                <a:spcPts val="600"/>
              </a:spcAft>
              <a:buClr>
                <a:srgbClr val="462F30"/>
              </a:buClr>
              <a:buSzPct val="110000"/>
              <a:buFont typeface="Wingdings" panose="05000000000000000000" pitchFamily="2" charset="2"/>
              <a:buChar char="Ø"/>
            </a:pPr>
            <a:r>
              <a:rPr lang="en-GB" dirty="0" err="1"/>
              <a:t>Pertes</a:t>
            </a:r>
            <a:r>
              <a:rPr lang="en-GB" dirty="0"/>
              <a:t> </a:t>
            </a:r>
            <a:r>
              <a:rPr lang="en-GB" dirty="0" err="1"/>
              <a:t>présumées</a:t>
            </a:r>
            <a:r>
              <a:rPr lang="en-GB" dirty="0"/>
              <a:t> </a:t>
            </a:r>
            <a:r>
              <a:rPr lang="en-GB" dirty="0" err="1"/>
              <a:t>directes</a:t>
            </a:r>
            <a:endParaRPr lang="en-GB" dirty="0"/>
          </a:p>
          <a:p>
            <a:pPr marL="3028950" lvl="8" indent="-285750" fontAlgn="base">
              <a:spcAft>
                <a:spcPts val="600"/>
              </a:spcAft>
              <a:buClr>
                <a:srgbClr val="462F30"/>
              </a:buClr>
              <a:buSzPct val="110000"/>
              <a:buFont typeface="Arial" pitchFamily="34" charset="0"/>
              <a:buChar char="•"/>
            </a:pPr>
            <a:endParaRPr lang="en-GB" dirty="0"/>
          </a:p>
        </p:txBody>
      </p:sp>
    </p:spTree>
    <p:extLst>
      <p:ext uri="{BB962C8B-B14F-4D97-AF65-F5344CB8AC3E}">
        <p14:creationId xmlns:p14="http://schemas.microsoft.com/office/powerpoint/2010/main" val="202087462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1479</TotalTime>
  <Words>821</Words>
  <Application>Microsoft Office PowerPoint</Application>
  <PresentationFormat>Grand écran</PresentationFormat>
  <Paragraphs>131</Paragraphs>
  <Slides>9</Slides>
  <Notes>9</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9</vt:i4>
      </vt:variant>
    </vt:vector>
  </HeadingPairs>
  <TitlesOfParts>
    <vt:vector size="14" baseType="lpstr">
      <vt:lpstr>Gulim</vt:lpstr>
      <vt:lpstr>Arial</vt:lpstr>
      <vt:lpstr>Calibri</vt:lpstr>
      <vt:lpstr>Wingdings</vt:lpstr>
      <vt:lpstr>Thème Office</vt:lpstr>
      <vt:lpstr>Présentation PowerPoint</vt:lpstr>
      <vt:lpstr>Commerce électronique et transformation numérique</vt:lpstr>
      <vt:lpstr>Le e-commerce dans le MUN – Les évolutions récentes de la règlementation</vt:lpstr>
      <vt:lpstr>Le e-commerce dans le MUN – Les modifications règlementaires futures</vt:lpstr>
      <vt:lpstr>Transformation numérique de votre infrastructure technologique de commerce électronique</vt:lpstr>
      <vt:lpstr>Transformation numérique : Risque d'intégration</vt:lpstr>
      <vt:lpstr>Principales questions juridiques et commerciales : la méthode Agile (point de vue du client)</vt:lpstr>
      <vt:lpstr>Principales questions juridiques et commerciales : Quand les choses tournent mal</vt:lpstr>
      <vt:lpstr>Principales questions juridiques et commerciales : le RGPD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Julie Lambert</dc:creator>
  <cp:lastModifiedBy>lwa</cp:lastModifiedBy>
  <cp:revision>31</cp:revision>
  <dcterms:created xsi:type="dcterms:W3CDTF">2018-05-22T17:21:00Z</dcterms:created>
  <dcterms:modified xsi:type="dcterms:W3CDTF">2018-06-01T17:03:28Z</dcterms:modified>
</cp:coreProperties>
</file>